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749" r:id="rId2"/>
    <p:sldId id="737" r:id="rId3"/>
    <p:sldId id="738" r:id="rId4"/>
    <p:sldId id="739" r:id="rId5"/>
    <p:sldId id="740" r:id="rId6"/>
    <p:sldId id="750" r:id="rId7"/>
  </p:sldIdLst>
  <p:sldSz cx="9144000" cy="6858000" type="screen4x3"/>
  <p:notesSz cx="9928225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rammarsa01" initials="g" lastIdx="2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99"/>
    <a:srgbClr val="FF5050"/>
    <a:srgbClr val="FF7C80"/>
    <a:srgbClr val="0099FF"/>
    <a:srgbClr val="000099"/>
    <a:srgbClr val="CCECFF"/>
    <a:srgbClr val="66CCFF"/>
    <a:srgbClr val="99FFCC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6262" autoAdjust="0"/>
    <p:restoredTop sz="99392" autoAdjust="0"/>
  </p:normalViewPr>
  <p:slideViewPr>
    <p:cSldViewPr showGuides="1">
      <p:cViewPr>
        <p:scale>
          <a:sx n="66" d="100"/>
          <a:sy n="66" d="100"/>
        </p:scale>
        <p:origin x="-1075" y="-394"/>
      </p:cViewPr>
      <p:guideLst>
        <p:guide orient="horz" pos="3696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231" cy="33988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3698" y="0"/>
            <a:ext cx="4302231" cy="33988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8411AA6-6BB9-4805-9728-A89B6EB6290B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6612"/>
            <a:ext cx="4302231" cy="33988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3698" y="6456612"/>
            <a:ext cx="4302231" cy="33988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1EB2078-0EC1-4F7D-A0D4-219EA0A1A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6443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231" cy="33988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698" y="0"/>
            <a:ext cx="4302231" cy="33988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FE21F51-8A5B-4213-AA2E-21A1815BE1B2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823" y="3228895"/>
            <a:ext cx="7942580" cy="3058954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2231" cy="33988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698" y="6456612"/>
            <a:ext cx="4302231" cy="33988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188AFB2-AA7D-4E75-B964-BF883AE3DC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5483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52CCD5-D424-4C69-A587-43E4F4E087F8}" type="slidenum">
              <a:rPr lang="en-US" smtClean="0">
                <a:latin typeface="Arial" pitchFamily="34" charset="0"/>
              </a:rPr>
              <a:pPr/>
              <a:t>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075" tIns="45538" rIns="91075" bIns="45538"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06B23D-4E06-431B-BF05-FC43B42A3F7F}" type="slidenum">
              <a:rPr lang="en-US" smtClean="0">
                <a:latin typeface="Calibri" pitchFamily="34" charset="0"/>
                <a:ea typeface="ＭＳ Ｐゴシック"/>
                <a:cs typeface="ＭＳ Ｐゴシック"/>
              </a:rPr>
              <a:pPr/>
              <a:t>2</a:t>
            </a:fld>
            <a:endParaRPr lang="en-US" smtClean="0"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3CDA1B-660A-4C9B-A4E4-AA5BE0324D9F}" type="slidenum">
              <a:rPr lang="en-US" smtClean="0">
                <a:latin typeface="Calibri" pitchFamily="34" charset="0"/>
                <a:ea typeface="ＭＳ Ｐゴシック"/>
                <a:cs typeface="ＭＳ Ｐゴシック"/>
              </a:rPr>
              <a:pPr/>
              <a:t>3</a:t>
            </a:fld>
            <a:endParaRPr lang="en-US" smtClean="0"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1F9834-4B70-4A91-BF38-F627050A2035}" type="slidenum">
              <a:rPr lang="en-US" smtClean="0">
                <a:latin typeface="Calibri" pitchFamily="34" charset="0"/>
                <a:ea typeface="ＭＳ Ｐゴシック"/>
                <a:cs typeface="ＭＳ Ｐゴシック"/>
              </a:rPr>
              <a:pPr/>
              <a:t>4</a:t>
            </a:fld>
            <a:endParaRPr lang="en-US" smtClean="0"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A57973-597D-4C3F-A7D0-7E6E33649353}" type="slidenum">
              <a:rPr lang="en-US" smtClean="0">
                <a:latin typeface="Calibri" pitchFamily="34" charset="0"/>
                <a:ea typeface="ＭＳ Ｐゴシック"/>
                <a:cs typeface="ＭＳ Ｐゴシック"/>
              </a:rPr>
              <a:pPr/>
              <a:t>5</a:t>
            </a:fld>
            <a:endParaRPr lang="en-US" smtClean="0"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52CCD5-D424-4C69-A587-43E4F4E087F8}" type="slidenum">
              <a:rPr lang="en-US" smtClean="0">
                <a:latin typeface="Arial" pitchFamily="34" charset="0"/>
              </a:rPr>
              <a:pPr/>
              <a:t>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075" tIns="45538" rIns="91075" bIns="45538"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83288-AE8C-4C01-8EFA-69B9B7C4E428}" type="datetime1">
              <a:rPr lang="en-US" smtClean="0"/>
              <a:pPr/>
              <a:t>5/11/2012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96BE8C-BF07-4757-99FC-F1E1B16FED1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Full_Sheet_Blu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 descr="GRAYBend_3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840811"/>
            <a:ext cx="9144000" cy="1017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Group 8"/>
          <p:cNvGrpSpPr/>
          <p:nvPr/>
        </p:nvGrpSpPr>
        <p:grpSpPr>
          <a:xfrm>
            <a:off x="3115089" y="4800600"/>
            <a:ext cx="2913822" cy="1239079"/>
            <a:chOff x="3115089" y="4800600"/>
            <a:chExt cx="2913822" cy="1239079"/>
          </a:xfrm>
        </p:grpSpPr>
        <p:sp>
          <p:nvSpPr>
            <p:cNvPr id="10" name="Rounded Rectangle 9"/>
            <p:cNvSpPr/>
            <p:nvPr/>
          </p:nvSpPr>
          <p:spPr>
            <a:xfrm>
              <a:off x="3115089" y="4800600"/>
              <a:ext cx="2913822" cy="1239079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5" descr="Nielsen_V_300dpi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83378" y="5080976"/>
              <a:ext cx="2231622" cy="6480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2" name="Group 11"/>
          <p:cNvGrpSpPr/>
          <p:nvPr/>
        </p:nvGrpSpPr>
        <p:grpSpPr>
          <a:xfrm>
            <a:off x="3105978" y="332831"/>
            <a:ext cx="2913822" cy="1239079"/>
            <a:chOff x="3105978" y="332831"/>
            <a:chExt cx="2913822" cy="1239079"/>
          </a:xfrm>
        </p:grpSpPr>
        <p:sp>
          <p:nvSpPr>
            <p:cNvPr id="13" name="Rounded Rectangle 12"/>
            <p:cNvSpPr/>
            <p:nvPr/>
          </p:nvSpPr>
          <p:spPr>
            <a:xfrm>
              <a:off x="3105978" y="332831"/>
              <a:ext cx="2913822" cy="1239079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037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410778" y="457200"/>
              <a:ext cx="2362200" cy="9660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5" name="Picture 2" descr="Full_Sheet_Blu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2" descr="GRAYBend_300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840811"/>
            <a:ext cx="9144000" cy="1017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7" name="Group 16"/>
          <p:cNvGrpSpPr/>
          <p:nvPr userDrawn="1"/>
        </p:nvGrpSpPr>
        <p:grpSpPr>
          <a:xfrm>
            <a:off x="3115089" y="4800600"/>
            <a:ext cx="2913822" cy="1239079"/>
            <a:chOff x="3115089" y="4800600"/>
            <a:chExt cx="2913822" cy="1239079"/>
          </a:xfrm>
        </p:grpSpPr>
        <p:sp>
          <p:nvSpPr>
            <p:cNvPr id="18" name="Rounded Rectangle 17"/>
            <p:cNvSpPr/>
            <p:nvPr/>
          </p:nvSpPr>
          <p:spPr>
            <a:xfrm>
              <a:off x="3115089" y="4800600"/>
              <a:ext cx="2913822" cy="1239079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9" name="Picture 5" descr="Nielsen_V_300dpi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83378" y="5080976"/>
              <a:ext cx="2231622" cy="6480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3105978" y="332831"/>
            <a:ext cx="2913822" cy="1239079"/>
            <a:chOff x="3105978" y="332831"/>
            <a:chExt cx="2913822" cy="1239079"/>
          </a:xfrm>
        </p:grpSpPr>
        <p:sp>
          <p:nvSpPr>
            <p:cNvPr id="21" name="Rounded Rectangle 20"/>
            <p:cNvSpPr/>
            <p:nvPr/>
          </p:nvSpPr>
          <p:spPr>
            <a:xfrm>
              <a:off x="3105978" y="332831"/>
              <a:ext cx="2913822" cy="1239079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2" name="Picture 1037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410778" y="457200"/>
              <a:ext cx="2362200" cy="9660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20" name="Picture 10" descr="BlueBend_30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5553075"/>
            <a:ext cx="9144000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0" descr="Nielsen_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8600" y="6238875"/>
            <a:ext cx="106045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4343400" y="6248400"/>
            <a:ext cx="547687" cy="547688"/>
          </a:xfrm>
          <a:prstGeom prst="ellipse">
            <a:avLst/>
          </a:prstGeom>
          <a:solidFill>
            <a:srgbClr val="C0C0C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GB" b="1">
              <a:solidFill>
                <a:schemeClr val="bg1"/>
              </a:solidFill>
            </a:endParaRPr>
          </a:p>
        </p:txBody>
      </p:sp>
      <p:sp>
        <p:nvSpPr>
          <p:cNvPr id="23" name="Text Box 17"/>
          <p:cNvSpPr txBox="1">
            <a:spLocks noChangeArrowheads="1"/>
          </p:cNvSpPr>
          <p:nvPr/>
        </p:nvSpPr>
        <p:spPr bwMode="auto">
          <a:xfrm>
            <a:off x="4343400" y="6334125"/>
            <a:ext cx="5476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  <a:defRPr/>
            </a:pPr>
            <a:fld id="{F87A326E-5498-4B34-AD9E-804A02B97A81}" type="slidenum">
              <a:rPr lang="en-US" sz="1600" b="1">
                <a:solidFill>
                  <a:schemeClr val="bg1"/>
                </a:solidFill>
              </a:rPr>
              <a:pPr algn="ctr" defTabSz="914400">
                <a:spcBef>
                  <a:spcPct val="50000"/>
                </a:spcBef>
                <a:defRPr/>
              </a:pPr>
              <a:t>‹#›</a:t>
            </a:fld>
            <a:endParaRPr lang="en-US" sz="1600" b="1" dirty="0">
              <a:solidFill>
                <a:schemeClr val="bg1"/>
              </a:solidFill>
            </a:endParaRPr>
          </a:p>
        </p:txBody>
      </p:sp>
      <p:pic>
        <p:nvPicPr>
          <p:cNvPr id="24" name="Picture 82" descr="SAARF Logo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696200" y="6172200"/>
            <a:ext cx="132873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0" descr="BlueBend_30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5553075"/>
            <a:ext cx="9144000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Nielsen_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8600" y="6238875"/>
            <a:ext cx="106045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Oval 5"/>
          <p:cNvSpPr>
            <a:spLocks noChangeArrowheads="1"/>
          </p:cNvSpPr>
          <p:nvPr/>
        </p:nvSpPr>
        <p:spPr bwMode="auto">
          <a:xfrm>
            <a:off x="4343400" y="6248400"/>
            <a:ext cx="547687" cy="547688"/>
          </a:xfrm>
          <a:prstGeom prst="ellipse">
            <a:avLst/>
          </a:prstGeom>
          <a:solidFill>
            <a:srgbClr val="C0C0C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GB" b="1">
              <a:solidFill>
                <a:schemeClr val="bg1"/>
              </a:solidFill>
            </a:endParaRPr>
          </a:p>
        </p:txBody>
      </p:sp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4343400" y="6334125"/>
            <a:ext cx="5476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  <a:defRPr/>
            </a:pPr>
            <a:fld id="{F87A326E-5498-4B34-AD9E-804A02B97A81}" type="slidenum">
              <a:rPr lang="en-US" sz="1600" b="1">
                <a:solidFill>
                  <a:schemeClr val="bg1"/>
                </a:solidFill>
              </a:rPr>
              <a:pPr algn="ctr" defTabSz="914400">
                <a:spcBef>
                  <a:spcPct val="50000"/>
                </a:spcBef>
                <a:defRPr/>
              </a:pPr>
              <a:t>‹#›</a:t>
            </a:fld>
            <a:endParaRPr lang="en-US" sz="1600" b="1" dirty="0">
              <a:solidFill>
                <a:schemeClr val="bg1"/>
              </a:solidFill>
            </a:endParaRPr>
          </a:p>
        </p:txBody>
      </p:sp>
      <p:pic>
        <p:nvPicPr>
          <p:cNvPr id="13" name="Picture 82" descr="SAARF Logo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696200" y="6172200"/>
            <a:ext cx="132873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0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9" name="Picture 8" descr="02397406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" y="76200"/>
            <a:ext cx="8890000" cy="6667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ounded Rectangle 6"/>
          <p:cNvSpPr/>
          <p:nvPr/>
        </p:nvSpPr>
        <p:spPr>
          <a:xfrm>
            <a:off x="2362201" y="1676400"/>
            <a:ext cx="4724400" cy="3041087"/>
          </a:xfrm>
          <a:prstGeom prst="roundRect">
            <a:avLst/>
          </a:prstGeom>
          <a:solidFill>
            <a:srgbClr val="0099FF">
              <a:alpha val="36000"/>
            </a:srgb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dist="88900" rotWithShape="0">
              <a:srgbClr val="000000">
                <a:alpha val="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5000"/>
              </a:lnSpc>
              <a:defRPr/>
            </a:pPr>
            <a:r>
              <a:rPr lang="en-ZA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2011</a:t>
            </a:r>
          </a:p>
          <a:p>
            <a:pPr algn="ctr">
              <a:lnSpc>
                <a:spcPct val="95000"/>
              </a:lnSpc>
              <a:defRPr/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Population Updates</a:t>
            </a:r>
          </a:p>
        </p:txBody>
      </p:sp>
      <p:sp>
        <p:nvSpPr>
          <p:cNvPr id="13319" name="TextBox 7"/>
          <p:cNvSpPr txBox="1">
            <a:spLocks noChangeArrowheads="1"/>
          </p:cNvSpPr>
          <p:nvPr/>
        </p:nvSpPr>
        <p:spPr bwMode="auto">
          <a:xfrm>
            <a:off x="2514600" y="6324600"/>
            <a:ext cx="350520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ZA" sz="2000" b="1" dirty="0" smtClean="0">
                <a:solidFill>
                  <a:schemeClr val="tx1"/>
                </a:solidFill>
              </a:rPr>
              <a:t>2011 Source</a:t>
            </a:r>
            <a:r>
              <a:rPr lang="en-ZA" sz="2000" b="1" dirty="0">
                <a:solidFill>
                  <a:schemeClr val="tx1"/>
                </a:solidFill>
              </a:rPr>
              <a:t>: </a:t>
            </a:r>
            <a:r>
              <a:rPr lang="en-ZA" sz="2000" b="1" dirty="0" err="1">
                <a:solidFill>
                  <a:schemeClr val="tx1"/>
                </a:solidFill>
              </a:rPr>
              <a:t>IHS</a:t>
            </a:r>
            <a:r>
              <a:rPr lang="en-ZA" sz="2000" b="1" dirty="0">
                <a:solidFill>
                  <a:schemeClr val="tx1"/>
                </a:solidFill>
              </a:rPr>
              <a:t> Global Insight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254125" y="1250950"/>
          <a:ext cx="6380002" cy="445008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55587"/>
                <a:gridCol w="2057400"/>
                <a:gridCol w="1066800"/>
                <a:gridCol w="914400"/>
                <a:gridCol w="1095215"/>
                <a:gridCol w="990600"/>
              </a:tblGrid>
              <a:tr h="346971">
                <a:tc rowSpan="2" gridSpan="2">
                  <a:txBody>
                    <a:bodyPr/>
                    <a:lstStyle/>
                    <a:p>
                      <a:endParaRPr lang="en-US" sz="1800" b="1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1" dirty="0" smtClean="0"/>
                        <a:t>2010 (</a:t>
                      </a:r>
                      <a:r>
                        <a:rPr lang="en-ZA" sz="1800" b="1" dirty="0" err="1" smtClean="0"/>
                        <a:t>BMR</a:t>
                      </a:r>
                      <a:r>
                        <a:rPr lang="en-ZA" sz="1800" b="1" dirty="0" smtClean="0"/>
                        <a:t>)</a:t>
                      </a:r>
                      <a:endParaRPr lang="en-US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1" dirty="0" smtClean="0"/>
                        <a:t>2011</a:t>
                      </a:r>
                      <a:endParaRPr lang="en-US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346971"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dirty="0" smtClean="0"/>
                        <a:t>‘000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dirty="0" smtClean="0"/>
                        <a:t>%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dirty="0" smtClean="0"/>
                        <a:t>‘000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dirty="0" smtClean="0"/>
                        <a:t>%</a:t>
                      </a:r>
                      <a:endParaRPr lang="en-US" sz="1800" b="1" dirty="0"/>
                    </a:p>
                  </a:txBody>
                  <a:tcPr/>
                </a:tc>
              </a:tr>
              <a:tr h="346971">
                <a:tc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ZA" sz="1800" b="1" dirty="0" smtClean="0"/>
                        <a:t>Total adults 15+</a:t>
                      </a:r>
                      <a:endParaRPr lang="en-US" sz="1800" b="1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34 020</a:t>
                      </a:r>
                      <a:endParaRPr lang="en-US" sz="1800" b="1" dirty="0"/>
                    </a:p>
                  </a:txBody>
                  <a:tcPr marR="274320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dirty="0" smtClean="0"/>
                        <a:t>100.0</a:t>
                      </a:r>
                      <a:endParaRPr lang="en-US" sz="1800" b="1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34 934</a:t>
                      </a:r>
                      <a:endParaRPr lang="en-US" sz="1800" b="1" dirty="0"/>
                    </a:p>
                  </a:txBody>
                  <a:tcPr marR="274320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dirty="0" smtClean="0"/>
                        <a:t>100.0</a:t>
                      </a:r>
                      <a:endParaRPr lang="en-US" sz="1800" b="1" dirty="0"/>
                    </a:p>
                  </a:txBody>
                  <a:tcPr>
                    <a:lnB w="12700" cmpd="sng">
                      <a:noFill/>
                    </a:lnB>
                  </a:tcPr>
                </a:tc>
              </a:tr>
              <a:tr h="202400">
                <a:tc>
                  <a:txBody>
                    <a:bodyPr/>
                    <a:lstStyle/>
                    <a:p>
                      <a:endParaRPr lang="en-US" sz="800" b="1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b="1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800" b="1" dirty="0"/>
                    </a:p>
                  </a:txBody>
                  <a:tcPr marR="27432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800" b="1" dirty="0"/>
                    </a:p>
                  </a:txBody>
                  <a:tcPr marR="27432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346971">
                <a:tc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ZA" sz="1800" b="1" u="sng" dirty="0" smtClean="0"/>
                        <a:t>Sex</a:t>
                      </a:r>
                      <a:endParaRPr lang="en-US" sz="1800" b="1" u="sng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/>
                    </a:p>
                  </a:txBody>
                  <a:tcPr marR="27432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/>
                    </a:p>
                  </a:txBody>
                  <a:tcPr marR="27432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346971">
                <a:tc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173038" algn="l"/>
                        </a:tabLst>
                      </a:pPr>
                      <a:r>
                        <a:rPr lang="en-ZA" sz="1800" b="1" dirty="0" smtClean="0"/>
                        <a:t>	Male</a:t>
                      </a:r>
                      <a:endParaRPr lang="en-US" sz="1800" b="1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16 113</a:t>
                      </a:r>
                      <a:endParaRPr lang="en-US" sz="1800" b="1" dirty="0"/>
                    </a:p>
                  </a:txBody>
                  <a:tcPr marR="27432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dirty="0" smtClean="0"/>
                        <a:t>47.4</a:t>
                      </a:r>
                      <a:endParaRPr lang="en-US" sz="1800" b="1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16 879</a:t>
                      </a:r>
                      <a:endParaRPr lang="en-US" sz="1800" b="1" dirty="0"/>
                    </a:p>
                  </a:txBody>
                  <a:tcPr marR="27432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dirty="0" smtClean="0"/>
                        <a:t>48.3</a:t>
                      </a:r>
                      <a:endParaRPr lang="en-US" sz="1800" b="1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346971">
                <a:tc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173038" algn="l"/>
                        </a:tabLst>
                      </a:pPr>
                      <a:r>
                        <a:rPr lang="en-ZA" sz="1800" b="1" dirty="0" smtClean="0"/>
                        <a:t>	Female</a:t>
                      </a:r>
                      <a:endParaRPr lang="en-US" sz="1800" b="1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17 907</a:t>
                      </a:r>
                      <a:endParaRPr lang="en-US" sz="1800" b="1" dirty="0"/>
                    </a:p>
                  </a:txBody>
                  <a:tcPr marR="27432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dirty="0" smtClean="0"/>
                        <a:t>52.6</a:t>
                      </a:r>
                      <a:endParaRPr lang="en-US" sz="1800" b="1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18 055</a:t>
                      </a:r>
                      <a:endParaRPr lang="en-US" sz="1800" b="1" dirty="0"/>
                    </a:p>
                  </a:txBody>
                  <a:tcPr marR="27432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dirty="0" smtClean="0"/>
                        <a:t>51.7</a:t>
                      </a:r>
                      <a:endParaRPr lang="en-US" sz="1800" b="1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202400">
                <a:tc>
                  <a:txBody>
                    <a:bodyPr/>
                    <a:lstStyle/>
                    <a:p>
                      <a:endParaRPr lang="en-US" sz="800" b="1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b="1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800" b="1" dirty="0"/>
                    </a:p>
                  </a:txBody>
                  <a:tcPr marR="27432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800" b="1" dirty="0"/>
                    </a:p>
                  </a:txBody>
                  <a:tcPr marR="27432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346971">
                <a:tc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ZA" sz="1800" b="1" u="sng" dirty="0" smtClean="0"/>
                        <a:t>Age</a:t>
                      </a:r>
                      <a:endParaRPr lang="en-US" sz="1800" b="1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/>
                    </a:p>
                  </a:txBody>
                  <a:tcPr marR="27432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/>
                    </a:p>
                  </a:txBody>
                  <a:tcPr marR="27432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346971">
                <a:tc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173038" algn="l"/>
                        </a:tabLst>
                      </a:pPr>
                      <a:r>
                        <a:rPr lang="en-ZA" sz="1800" b="1" dirty="0" smtClean="0"/>
                        <a:t>	15-24</a:t>
                      </a:r>
                      <a:endParaRPr lang="en-US" sz="1800" b="1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10 048</a:t>
                      </a:r>
                      <a:endParaRPr lang="en-US" sz="1800" b="1" dirty="0"/>
                    </a:p>
                  </a:txBody>
                  <a:tcPr marR="27432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dirty="0" smtClean="0"/>
                        <a:t>29.5</a:t>
                      </a:r>
                      <a:endParaRPr lang="en-US" sz="1800" b="1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9 820</a:t>
                      </a:r>
                      <a:endParaRPr lang="en-US" sz="1800" b="1" dirty="0"/>
                    </a:p>
                  </a:txBody>
                  <a:tcPr marR="27432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dirty="0" smtClean="0"/>
                        <a:t>28.1</a:t>
                      </a:r>
                      <a:endParaRPr lang="en-US" sz="1800" b="1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346971">
                <a:tc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173038" algn="l"/>
                        </a:tabLst>
                      </a:pPr>
                      <a:r>
                        <a:rPr lang="en-ZA" sz="1800" b="1" dirty="0" smtClean="0"/>
                        <a:t>	25-34</a:t>
                      </a:r>
                      <a:endParaRPr lang="en-US" sz="1800" b="1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7 749</a:t>
                      </a:r>
                      <a:endParaRPr lang="en-US" sz="1800" b="1" dirty="0"/>
                    </a:p>
                  </a:txBody>
                  <a:tcPr marR="27432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dirty="0" smtClean="0"/>
                        <a:t>22.8</a:t>
                      </a:r>
                      <a:endParaRPr lang="en-US" sz="1800" b="1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7 905</a:t>
                      </a:r>
                      <a:endParaRPr lang="en-US" sz="1800" b="1" dirty="0"/>
                    </a:p>
                  </a:txBody>
                  <a:tcPr marR="27432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dirty="0" smtClean="0"/>
                        <a:t>22.6</a:t>
                      </a:r>
                      <a:endParaRPr lang="en-US" sz="1800" b="1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346971">
                <a:tc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173038" algn="l"/>
                        </a:tabLst>
                      </a:pPr>
                      <a:r>
                        <a:rPr lang="en-ZA" sz="1800" b="1" dirty="0" smtClean="0"/>
                        <a:t>	35-49</a:t>
                      </a:r>
                      <a:endParaRPr lang="en-US" sz="1800" b="1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8 569</a:t>
                      </a:r>
                      <a:endParaRPr lang="en-US" sz="1800" b="1" dirty="0"/>
                    </a:p>
                  </a:txBody>
                  <a:tcPr marR="27432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dirty="0" smtClean="0"/>
                        <a:t>25.2</a:t>
                      </a:r>
                      <a:endParaRPr lang="en-US" sz="1800" b="1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8 814</a:t>
                      </a:r>
                      <a:endParaRPr lang="en-US" sz="1800" b="1" dirty="0"/>
                    </a:p>
                  </a:txBody>
                  <a:tcPr marR="27432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dirty="0" smtClean="0"/>
                        <a:t>25.2</a:t>
                      </a:r>
                      <a:endParaRPr lang="en-US" sz="1800" b="1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346971">
                <a:tc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173038" algn="l"/>
                        </a:tabLst>
                      </a:pPr>
                      <a:r>
                        <a:rPr lang="en-ZA" sz="1800" b="1" dirty="0" smtClean="0"/>
                        <a:t>	50+</a:t>
                      </a:r>
                      <a:endParaRPr lang="en-US" sz="1800" b="1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7 654</a:t>
                      </a:r>
                      <a:endParaRPr lang="en-US" sz="1800" b="1" dirty="0"/>
                    </a:p>
                  </a:txBody>
                  <a:tcPr marR="274320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dirty="0" smtClean="0"/>
                        <a:t>22.5</a:t>
                      </a:r>
                      <a:endParaRPr lang="en-US" sz="1800" b="1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8 395</a:t>
                      </a:r>
                      <a:endParaRPr lang="en-US" sz="1800" b="1" dirty="0"/>
                    </a:p>
                  </a:txBody>
                  <a:tcPr marR="274320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dirty="0" smtClean="0"/>
                        <a:t>24.0</a:t>
                      </a:r>
                      <a:endParaRPr lang="en-US" sz="1800" b="1" dirty="0"/>
                    </a:p>
                  </a:txBody>
                  <a:tcPr>
                    <a:lnT w="12700" cmpd="sng">
                      <a:noFill/>
                    </a:lnT>
                  </a:tcPr>
                </a:tc>
              </a:tr>
            </a:tbl>
          </a:graphicData>
        </a:graphic>
      </p:graphicFrame>
      <p:sp>
        <p:nvSpPr>
          <p:cNvPr id="14427" name="Rectangle 9"/>
          <p:cNvSpPr>
            <a:spLocks noChangeArrowheads="1"/>
          </p:cNvSpPr>
          <p:nvPr/>
        </p:nvSpPr>
        <p:spPr bwMode="auto">
          <a:xfrm>
            <a:off x="7732713" y="1963738"/>
            <a:ext cx="7635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ZA" sz="1800" b="1">
                <a:solidFill>
                  <a:srgbClr val="000000"/>
                </a:solidFill>
                <a:latin typeface="Calibri" pitchFamily="34" charset="0"/>
              </a:rPr>
              <a:t>+2.7%</a:t>
            </a:r>
            <a:endParaRPr lang="en-US" sz="18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4428" name="AutoShape 9"/>
          <p:cNvSpPr>
            <a:spLocks noChangeArrowheads="1"/>
          </p:cNvSpPr>
          <p:nvPr/>
        </p:nvSpPr>
        <p:spPr bwMode="auto">
          <a:xfrm>
            <a:off x="7418388" y="5461000"/>
            <a:ext cx="106362" cy="136525"/>
          </a:xfrm>
          <a:prstGeom prst="upArrow">
            <a:avLst>
              <a:gd name="adj1" fmla="val 50000"/>
              <a:gd name="adj2" fmla="val 32090"/>
            </a:avLst>
          </a:prstGeom>
          <a:solidFill>
            <a:srgbClr val="C000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4429" name="AutoShape 10"/>
          <p:cNvSpPr>
            <a:spLocks noChangeArrowheads="1"/>
          </p:cNvSpPr>
          <p:nvPr/>
        </p:nvSpPr>
        <p:spPr bwMode="auto">
          <a:xfrm>
            <a:off x="7416800" y="4379913"/>
            <a:ext cx="109538" cy="136525"/>
          </a:xfrm>
          <a:prstGeom prst="downArrow">
            <a:avLst>
              <a:gd name="adj1" fmla="val 50000"/>
              <a:gd name="adj2" fmla="val 31159"/>
            </a:avLst>
          </a:prstGeom>
          <a:solidFill>
            <a:srgbClr val="33CC33"/>
          </a:solidFill>
          <a:ln w="9525">
            <a:solidFill>
              <a:srgbClr val="33CC33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4432" name="TextBox 15"/>
          <p:cNvSpPr txBox="1">
            <a:spLocks noChangeArrowheads="1"/>
          </p:cNvSpPr>
          <p:nvPr/>
        </p:nvSpPr>
        <p:spPr bwMode="auto">
          <a:xfrm>
            <a:off x="2895600" y="846138"/>
            <a:ext cx="31400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ZA" sz="1800" b="1" dirty="0" smtClean="0">
                <a:solidFill>
                  <a:schemeClr val="tx1"/>
                </a:solidFill>
              </a:rPr>
              <a:t>2011 Source</a:t>
            </a:r>
            <a:r>
              <a:rPr lang="en-ZA" sz="1800" b="1" dirty="0">
                <a:solidFill>
                  <a:schemeClr val="tx1"/>
                </a:solidFill>
              </a:rPr>
              <a:t>: </a:t>
            </a:r>
            <a:r>
              <a:rPr lang="en-ZA" sz="1800" b="1" dirty="0" err="1">
                <a:solidFill>
                  <a:schemeClr val="tx1"/>
                </a:solidFill>
              </a:rPr>
              <a:t>IHS</a:t>
            </a:r>
            <a:r>
              <a:rPr lang="en-ZA" sz="1800" b="1" dirty="0">
                <a:solidFill>
                  <a:schemeClr val="tx1"/>
                </a:solidFill>
              </a:rPr>
              <a:t> Global Insight 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273215" y="143182"/>
            <a:ext cx="6432660" cy="682626"/>
          </a:xfrm>
          <a:prstGeom prst="round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rgbClr val="0099FF"/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5000"/>
              </a:lnSpc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2011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Population Updates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643742" y="6291944"/>
            <a:ext cx="21336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876425" y="6248400"/>
            <a:ext cx="20875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1400" b="1">
                <a:solidFill>
                  <a:srgbClr val="FF0000"/>
                </a:solidFill>
              </a:rPr>
              <a:t>:   Significant increase</a:t>
            </a:r>
          </a:p>
        </p:txBody>
      </p:sp>
      <p:sp>
        <p:nvSpPr>
          <p:cNvPr id="15" name="AutoShape 9"/>
          <p:cNvSpPr>
            <a:spLocks noChangeArrowheads="1"/>
          </p:cNvSpPr>
          <p:nvPr/>
        </p:nvSpPr>
        <p:spPr bwMode="auto">
          <a:xfrm>
            <a:off x="1773237" y="6324600"/>
            <a:ext cx="106363" cy="136525"/>
          </a:xfrm>
          <a:prstGeom prst="upArrow">
            <a:avLst>
              <a:gd name="adj1" fmla="val 50000"/>
              <a:gd name="adj2" fmla="val 32089"/>
            </a:avLst>
          </a:prstGeom>
          <a:solidFill>
            <a:srgbClr val="C000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6" name="AutoShape 10"/>
          <p:cNvSpPr>
            <a:spLocks noChangeArrowheads="1"/>
          </p:cNvSpPr>
          <p:nvPr/>
        </p:nvSpPr>
        <p:spPr bwMode="auto">
          <a:xfrm>
            <a:off x="1770062" y="6584950"/>
            <a:ext cx="109538" cy="136525"/>
          </a:xfrm>
          <a:prstGeom prst="downArrow">
            <a:avLst>
              <a:gd name="adj1" fmla="val 50000"/>
              <a:gd name="adj2" fmla="val 31159"/>
            </a:avLst>
          </a:prstGeom>
          <a:solidFill>
            <a:srgbClr val="33CC33"/>
          </a:solidFill>
          <a:ln w="9525">
            <a:solidFill>
              <a:srgbClr val="33CC33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1827665" y="6477000"/>
            <a:ext cx="22653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1400" b="1" dirty="0">
                <a:solidFill>
                  <a:srgbClr val="33CC33"/>
                </a:solidFill>
              </a:rPr>
              <a:t> :   Significant decrease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1643742" y="6291944"/>
            <a:ext cx="21336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014413" y="1262063"/>
          <a:ext cx="6808787" cy="4336269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65747"/>
                <a:gridCol w="2580640"/>
                <a:gridCol w="1143000"/>
                <a:gridCol w="918845"/>
                <a:gridCol w="1118235"/>
                <a:gridCol w="782320"/>
              </a:tblGrid>
              <a:tr h="283028">
                <a:tc rowSpan="2" gridSpan="2">
                  <a:txBody>
                    <a:bodyPr/>
                    <a:lstStyle/>
                    <a:p>
                      <a:r>
                        <a:rPr lang="en-ZA" sz="18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0" marB="0"/>
                </a:tc>
                <a:tc rowSpan="2"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1" dirty="0" smtClean="0"/>
                        <a:t>2010 (</a:t>
                      </a:r>
                      <a:r>
                        <a:rPr lang="en-ZA" sz="1800" b="1" dirty="0" err="1" smtClean="0"/>
                        <a:t>BMR</a:t>
                      </a:r>
                      <a:r>
                        <a:rPr lang="en-ZA" sz="1800" b="1" dirty="0" smtClean="0"/>
                        <a:t>)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0" marB="0"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1" dirty="0" smtClean="0"/>
                        <a:t>2011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0" marB="0"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263563"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dirty="0" smtClean="0"/>
                        <a:t>‘000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dirty="0" smtClean="0"/>
                        <a:t>%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dirty="0" smtClean="0"/>
                        <a:t>‘000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dirty="0" smtClean="0"/>
                        <a:t>%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0" marB="0"/>
                </a:tc>
              </a:tr>
              <a:tr h="33602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0" marB="0"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ZA" sz="1800" b="1" dirty="0" smtClean="0"/>
                        <a:t>Total adults 15+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0" marB="0" anchor="ctr"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34 020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R="182880" marT="0" marB="0" anchor="ctr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100.0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R="274320" marT="0" marB="0" anchor="ctr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r"/>
                      <a:r>
                        <a:rPr lang="en-ZA" sz="1800" b="1" dirty="0" smtClean="0"/>
                        <a:t>34 934</a:t>
                      </a:r>
                      <a:endParaRPr lang="en-US" sz="1800" b="1" dirty="0"/>
                    </a:p>
                  </a:txBody>
                  <a:tcPr marR="274320" anchor="ctr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dirty="0" smtClean="0"/>
                        <a:t>100.0</a:t>
                      </a:r>
                      <a:endParaRPr lang="en-US" sz="1800" b="1" dirty="0"/>
                    </a:p>
                  </a:txBody>
                  <a:tcPr anchor="ctr">
                    <a:lnB w="12700" cmpd="sng">
                      <a:noFill/>
                    </a:lnB>
                  </a:tcPr>
                </a:tc>
              </a:tr>
              <a:tr h="180109">
                <a:tc>
                  <a:txBody>
                    <a:bodyPr/>
                    <a:lstStyle/>
                    <a:p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0" marB="0"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R="182880" marT="0" marB="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R="274320" marT="0" marB="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R="182880" marT="0" marB="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R="274320" marT="0" marB="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28302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0" marB="0"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ZA" sz="1800" b="1" u="sng" dirty="0" smtClean="0">
                          <a:solidFill>
                            <a:schemeClr val="tx1"/>
                          </a:solidFill>
                        </a:rPr>
                        <a:t>Population</a:t>
                      </a:r>
                      <a:r>
                        <a:rPr lang="en-ZA" sz="1800" b="1" u="sng" baseline="0" dirty="0" smtClean="0">
                          <a:solidFill>
                            <a:schemeClr val="tx1"/>
                          </a:solidFill>
                        </a:rPr>
                        <a:t> Group</a:t>
                      </a:r>
                      <a:endParaRPr lang="en-US" sz="1800" b="1" u="sng" dirty="0">
                        <a:solidFill>
                          <a:schemeClr val="tx1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R="182880" marT="0" marB="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R="274320" marT="0" marB="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R="182880" marT="0" marB="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R="274320" marT="0" marB="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263563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0" marB="0"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231775" algn="l"/>
                        </a:tabLst>
                      </a:pPr>
                      <a:r>
                        <a:rPr lang="en-ZA" sz="1800" b="1" u="none" dirty="0" smtClean="0">
                          <a:solidFill>
                            <a:schemeClr val="tx1"/>
                          </a:solidFill>
                        </a:rPr>
                        <a:t>	Black</a:t>
                      </a:r>
                      <a:endParaRPr lang="en-US" sz="1800" b="1" u="none" dirty="0">
                        <a:solidFill>
                          <a:schemeClr val="tx1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>
                          <a:solidFill>
                            <a:schemeClr val="tx1"/>
                          </a:solidFill>
                        </a:rPr>
                        <a:t>25 613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R="182880" marT="0" marB="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>
                          <a:solidFill>
                            <a:schemeClr val="tx1"/>
                          </a:solidFill>
                        </a:rPr>
                        <a:t>75.3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R="274320" marT="0" marB="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>
                          <a:solidFill>
                            <a:schemeClr val="tx1"/>
                          </a:solidFill>
                        </a:rPr>
                        <a:t>26 784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R="182880" marT="0" marB="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>
                          <a:solidFill>
                            <a:schemeClr val="tx1"/>
                          </a:solidFill>
                        </a:rPr>
                        <a:t>76.7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R="274320" marT="0" marB="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28302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0" marB="0"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231775" algn="l"/>
                        </a:tabLst>
                      </a:pPr>
                      <a:r>
                        <a:rPr lang="en-ZA" sz="1800" b="1" u="none" dirty="0" smtClean="0">
                          <a:solidFill>
                            <a:schemeClr val="tx1"/>
                          </a:solidFill>
                        </a:rPr>
                        <a:t>	Coloured</a:t>
                      </a:r>
                      <a:endParaRPr lang="en-US" sz="1800" b="1" u="none" dirty="0">
                        <a:solidFill>
                          <a:schemeClr val="tx1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>
                          <a:solidFill>
                            <a:schemeClr val="tx1"/>
                          </a:solidFill>
                        </a:rPr>
                        <a:t>2 942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R="182880" marT="0" marB="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>
                          <a:solidFill>
                            <a:schemeClr val="tx1"/>
                          </a:solidFill>
                        </a:rPr>
                        <a:t>8.6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R="274320" marT="0" marB="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>
                          <a:solidFill>
                            <a:schemeClr val="tx1"/>
                          </a:solidFill>
                        </a:rPr>
                        <a:t>3 006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R="182880" marT="0" marB="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>
                          <a:solidFill>
                            <a:schemeClr val="tx1"/>
                          </a:solidFill>
                        </a:rPr>
                        <a:t>8.6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R="274320" marT="0" marB="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28302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0" marB="0"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231775" algn="l"/>
                        </a:tabLst>
                      </a:pPr>
                      <a:r>
                        <a:rPr lang="en-ZA" sz="1800" b="1" u="none" dirty="0" smtClean="0">
                          <a:solidFill>
                            <a:schemeClr val="tx1"/>
                          </a:solidFill>
                        </a:rPr>
                        <a:t>	Indian</a:t>
                      </a:r>
                      <a:endParaRPr lang="en-US" sz="1800" b="1" u="none" dirty="0">
                        <a:solidFill>
                          <a:schemeClr val="tx1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>
                          <a:solidFill>
                            <a:schemeClr val="tx1"/>
                          </a:solidFill>
                        </a:rPr>
                        <a:t>927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R="182880" marT="0" marB="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>
                          <a:solidFill>
                            <a:schemeClr val="tx1"/>
                          </a:solidFill>
                        </a:rPr>
                        <a:t>2.7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R="274320" marT="0" marB="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>
                          <a:solidFill>
                            <a:schemeClr val="tx1"/>
                          </a:solidFill>
                        </a:rPr>
                        <a:t>936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R="182880" marT="0" marB="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>
                          <a:solidFill>
                            <a:schemeClr val="tx1"/>
                          </a:solidFill>
                        </a:rPr>
                        <a:t>2.7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R="274320" marT="0" marB="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28302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0" marB="0"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231775" algn="l"/>
                        </a:tabLst>
                      </a:pPr>
                      <a:r>
                        <a:rPr lang="en-ZA" sz="1800" b="1" u="none" dirty="0" smtClean="0">
                          <a:solidFill>
                            <a:schemeClr val="tx1"/>
                          </a:solidFill>
                        </a:rPr>
                        <a:t>	White</a:t>
                      </a:r>
                      <a:endParaRPr lang="en-US" sz="1800" b="1" u="none" dirty="0">
                        <a:solidFill>
                          <a:schemeClr val="tx1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>
                          <a:solidFill>
                            <a:schemeClr val="tx1"/>
                          </a:solidFill>
                        </a:rPr>
                        <a:t>4 538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R="182880" marT="0" marB="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>
                          <a:solidFill>
                            <a:schemeClr val="tx1"/>
                          </a:solidFill>
                        </a:rPr>
                        <a:t>13.3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R="274320" marT="0" marB="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>
                          <a:solidFill>
                            <a:schemeClr val="tx1"/>
                          </a:solidFill>
                        </a:rPr>
                        <a:t>4 208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R="182880" marT="0" marB="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>
                          <a:solidFill>
                            <a:schemeClr val="tx1"/>
                          </a:solidFill>
                        </a:rPr>
                        <a:t>12.0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R="274320" marT="0" marB="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131781">
                <a:tc>
                  <a:txBody>
                    <a:bodyPr/>
                    <a:lstStyle/>
                    <a:p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0" marB="0"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 b="1" u="none" dirty="0">
                        <a:solidFill>
                          <a:schemeClr val="tx1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R="182880" marT="0" marB="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R="274320" marT="0" marB="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R="182880" marT="0" marB="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R="274320" marT="0" marB="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28302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0" marB="0"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ZA" sz="1800" b="1" u="sng" dirty="0" smtClean="0"/>
                        <a:t>Community Size</a:t>
                      </a:r>
                      <a:endParaRPr lang="en-US" sz="1800" b="1" u="sng" dirty="0">
                        <a:solidFill>
                          <a:schemeClr val="tx1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R="182880" marT="0" marB="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R="274320" marT="0" marB="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R="182880" marT="0" marB="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R="274320" marT="0" marB="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2647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1" dirty="0" smtClean="0">
                          <a:solidFill>
                            <a:srgbClr val="FF0000"/>
                          </a:solidFill>
                        </a:rPr>
                        <a:t>$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0" marB="0"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231775" algn="l"/>
                        </a:tabLst>
                      </a:pPr>
                      <a:r>
                        <a:rPr lang="en-ZA" sz="1800" b="1" dirty="0" smtClean="0"/>
                        <a:t>	250</a:t>
                      </a:r>
                      <a:r>
                        <a:rPr lang="en-ZA" sz="1800" b="1" baseline="0" dirty="0" smtClean="0"/>
                        <a:t> 000+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11 541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R="182880" marT="0" marB="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33.9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R="274320" marT="0" marB="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>
                          <a:solidFill>
                            <a:schemeClr val="tx1"/>
                          </a:solidFill>
                        </a:rPr>
                        <a:t>12 700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R="182880" marT="0" marB="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>
                          <a:solidFill>
                            <a:schemeClr val="tx1"/>
                          </a:solidFill>
                        </a:rPr>
                        <a:t>36.4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R="274320" marT="0" marB="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283028">
                <a:tc>
                  <a:txBody>
                    <a:bodyPr/>
                    <a:lstStyle/>
                    <a:p>
                      <a:r>
                        <a:rPr lang="en-ZA" sz="1800" b="1" dirty="0" smtClean="0">
                          <a:solidFill>
                            <a:srgbClr val="FF0000"/>
                          </a:solidFill>
                        </a:rPr>
                        <a:t>$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T="0" marB="0"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231775" algn="l"/>
                        </a:tabLst>
                      </a:pPr>
                      <a:r>
                        <a:rPr lang="en-ZA" sz="1800" b="1" dirty="0" smtClean="0"/>
                        <a:t>	40 000-249 999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4 626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R="182880" marT="0" marB="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13.6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R="274320" marT="0" marB="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>
                          <a:solidFill>
                            <a:schemeClr val="tx1"/>
                          </a:solidFill>
                        </a:rPr>
                        <a:t>4 735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R="182880" marT="0" marB="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>
                          <a:solidFill>
                            <a:schemeClr val="tx1"/>
                          </a:solidFill>
                        </a:rPr>
                        <a:t>13.6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R="274320" marT="0" marB="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283028">
                <a:tc>
                  <a:txBody>
                    <a:bodyPr/>
                    <a:lstStyle/>
                    <a:p>
                      <a:r>
                        <a:rPr lang="en-ZA" sz="1800" b="1" dirty="0" smtClean="0">
                          <a:solidFill>
                            <a:srgbClr val="FF0000"/>
                          </a:solidFill>
                        </a:rPr>
                        <a:t>$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T="0" marB="0"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231775" algn="l"/>
                        </a:tabLst>
                      </a:pPr>
                      <a:r>
                        <a:rPr lang="en-ZA" sz="1800" b="1" dirty="0" smtClean="0"/>
                        <a:t>	500 -39 999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T w="12700" cmpd="sng">
                      <a:noFill/>
                    </a:lnT>
                    <a:lnB w="1905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4 148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R="182880" marT="0" marB="0">
                    <a:lnT w="12700" cmpd="sng">
                      <a:noFill/>
                    </a:lnT>
                    <a:lnB w="1905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12.2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R="274320" marT="0" marB="0">
                    <a:lnT w="12700" cmpd="sng">
                      <a:noFill/>
                    </a:lnT>
                    <a:lnB w="1905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>
                          <a:solidFill>
                            <a:schemeClr val="tx1"/>
                          </a:solidFill>
                        </a:rPr>
                        <a:t>4 223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R="182880" marT="0" marB="0">
                    <a:lnT w="12700" cmpd="sng">
                      <a:noFill/>
                    </a:lnT>
                    <a:lnB w="1905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>
                          <a:solidFill>
                            <a:schemeClr val="tx1"/>
                          </a:solidFill>
                        </a:rPr>
                        <a:t>12.1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R="274320" marT="0" marB="0">
                    <a:lnT w="12700" cmpd="sng">
                      <a:noFill/>
                    </a:lnT>
                    <a:lnB w="1905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02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T="0" marB="0">
                    <a:lnR w="12700" cmpd="sng">
                      <a:noFill/>
                    </a:lnR>
                    <a:lnT w="1905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231775" algn="l"/>
                        </a:tabLst>
                      </a:pPr>
                      <a:r>
                        <a:rPr lang="en-ZA" sz="1800" b="1" dirty="0" smtClean="0"/>
                        <a:t>	Total urban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T w="1905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>
                          <a:solidFill>
                            <a:schemeClr val="tx1"/>
                          </a:solidFill>
                        </a:rPr>
                        <a:t>20 314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R="182880" marT="0" marB="0">
                    <a:lnT w="1905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>
                          <a:solidFill>
                            <a:schemeClr val="tx1"/>
                          </a:solidFill>
                        </a:rPr>
                        <a:t>59.7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R="274320" marT="0" marB="0">
                    <a:lnT w="1905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>
                          <a:solidFill>
                            <a:schemeClr val="tx1"/>
                          </a:solidFill>
                        </a:rPr>
                        <a:t>21 658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R="182880" marT="0" marB="0">
                    <a:lnT w="1905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>
                          <a:solidFill>
                            <a:schemeClr val="tx1"/>
                          </a:solidFill>
                        </a:rPr>
                        <a:t>62.0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R="274320" marT="0" marB="0">
                    <a:lnT w="1905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</a:tr>
              <a:tr h="28302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0" marB="0"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231775" algn="l"/>
                        </a:tabLst>
                      </a:pPr>
                      <a:r>
                        <a:rPr lang="en-ZA" sz="1800" b="1" dirty="0" smtClean="0"/>
                        <a:t>	Less than 500/Rural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13 706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R="182880" marT="0" marB="0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40.3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R="274320" marT="0" marB="0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1" dirty="0" smtClean="0">
                          <a:solidFill>
                            <a:schemeClr val="tx1"/>
                          </a:solidFill>
                        </a:rPr>
                        <a:t>13 276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R="182880" marT="0" marB="0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>
                          <a:solidFill>
                            <a:schemeClr val="tx1"/>
                          </a:solidFill>
                        </a:rPr>
                        <a:t>38.0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R="274320" marT="0" marB="0">
                    <a:lnT w="12700" cmpd="sng">
                      <a:noFill/>
                    </a:lnT>
                  </a:tcPr>
                </a:tc>
              </a:tr>
            </a:tbl>
          </a:graphicData>
        </a:graphic>
      </p:graphicFrame>
      <p:sp>
        <p:nvSpPr>
          <p:cNvPr id="15464" name="TextBox 9"/>
          <p:cNvSpPr txBox="1">
            <a:spLocks noChangeArrowheads="1"/>
          </p:cNvSpPr>
          <p:nvPr/>
        </p:nvSpPr>
        <p:spPr bwMode="auto">
          <a:xfrm>
            <a:off x="1077686" y="5617028"/>
            <a:ext cx="4648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ZA" sz="1400" b="1" dirty="0">
                <a:solidFill>
                  <a:srgbClr val="FF0000"/>
                </a:solidFill>
              </a:rPr>
              <a:t>$   </a:t>
            </a:r>
            <a:r>
              <a:rPr lang="en-ZA" sz="1400" b="1" dirty="0" smtClean="0">
                <a:solidFill>
                  <a:srgbClr val="FF0000"/>
                </a:solidFill>
              </a:rPr>
              <a:t>Movement of places in urban categories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5468" name="Rectangle 5"/>
          <p:cNvSpPr>
            <a:spLocks noChangeArrowheads="1"/>
          </p:cNvSpPr>
          <p:nvPr/>
        </p:nvSpPr>
        <p:spPr bwMode="auto">
          <a:xfrm>
            <a:off x="7951788" y="1790065"/>
            <a:ext cx="7635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ZA" sz="1800" b="1" dirty="0">
                <a:solidFill>
                  <a:srgbClr val="000000"/>
                </a:solidFill>
                <a:latin typeface="Calibri" pitchFamily="34" charset="0"/>
              </a:rPr>
              <a:t>+2.7%</a:t>
            </a:r>
            <a:endParaRPr lang="en-US" sz="18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5469" name="TextBox 15"/>
          <p:cNvSpPr txBox="1">
            <a:spLocks noChangeArrowheads="1"/>
          </p:cNvSpPr>
          <p:nvPr/>
        </p:nvSpPr>
        <p:spPr bwMode="auto">
          <a:xfrm>
            <a:off x="2743200" y="829945"/>
            <a:ext cx="31400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ZA" sz="1800" b="1" dirty="0" smtClean="0">
                <a:solidFill>
                  <a:schemeClr val="tx1"/>
                </a:solidFill>
              </a:rPr>
              <a:t>2011 Source</a:t>
            </a:r>
            <a:r>
              <a:rPr lang="en-ZA" sz="1800" b="1" dirty="0">
                <a:solidFill>
                  <a:schemeClr val="tx1"/>
                </a:solidFill>
              </a:rPr>
              <a:t>: </a:t>
            </a:r>
            <a:r>
              <a:rPr lang="en-ZA" sz="1800" b="1" dirty="0" err="1">
                <a:solidFill>
                  <a:schemeClr val="tx1"/>
                </a:solidFill>
              </a:rPr>
              <a:t>IHS</a:t>
            </a:r>
            <a:r>
              <a:rPr lang="en-ZA" sz="1800" b="1" dirty="0">
                <a:solidFill>
                  <a:schemeClr val="tx1"/>
                </a:solidFill>
              </a:rPr>
              <a:t> Global Insight 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5470" name="Rectangle 14"/>
          <p:cNvSpPr>
            <a:spLocks noChangeArrowheads="1"/>
          </p:cNvSpPr>
          <p:nvPr/>
        </p:nvSpPr>
        <p:spPr bwMode="auto">
          <a:xfrm>
            <a:off x="1876425" y="6248400"/>
            <a:ext cx="20875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1400" b="1">
                <a:solidFill>
                  <a:srgbClr val="FF0000"/>
                </a:solidFill>
              </a:rPr>
              <a:t>:   Significant increase</a:t>
            </a:r>
          </a:p>
        </p:txBody>
      </p:sp>
      <p:sp>
        <p:nvSpPr>
          <p:cNvPr id="15471" name="Rectangle 15"/>
          <p:cNvSpPr>
            <a:spLocks noChangeArrowheads="1"/>
          </p:cNvSpPr>
          <p:nvPr/>
        </p:nvSpPr>
        <p:spPr bwMode="auto">
          <a:xfrm>
            <a:off x="1849437" y="6477000"/>
            <a:ext cx="22653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1400" b="1" dirty="0">
                <a:solidFill>
                  <a:srgbClr val="33CC33"/>
                </a:solidFill>
              </a:rPr>
              <a:t> :   Significant decrease</a:t>
            </a:r>
          </a:p>
        </p:txBody>
      </p:sp>
      <p:sp>
        <p:nvSpPr>
          <p:cNvPr id="15472" name="AutoShape 9"/>
          <p:cNvSpPr>
            <a:spLocks noChangeArrowheads="1"/>
          </p:cNvSpPr>
          <p:nvPr/>
        </p:nvSpPr>
        <p:spPr bwMode="auto">
          <a:xfrm>
            <a:off x="7600950" y="5111750"/>
            <a:ext cx="106363" cy="136525"/>
          </a:xfrm>
          <a:prstGeom prst="upArrow">
            <a:avLst>
              <a:gd name="adj1" fmla="val 50000"/>
              <a:gd name="adj2" fmla="val 32089"/>
            </a:avLst>
          </a:prstGeom>
          <a:solidFill>
            <a:srgbClr val="C000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5473" name="AutoShape 10"/>
          <p:cNvSpPr>
            <a:spLocks noChangeArrowheads="1"/>
          </p:cNvSpPr>
          <p:nvPr/>
        </p:nvSpPr>
        <p:spPr bwMode="auto">
          <a:xfrm>
            <a:off x="7599363" y="5386388"/>
            <a:ext cx="109537" cy="136525"/>
          </a:xfrm>
          <a:prstGeom prst="downArrow">
            <a:avLst>
              <a:gd name="adj1" fmla="val 50000"/>
              <a:gd name="adj2" fmla="val 31160"/>
            </a:avLst>
          </a:prstGeom>
          <a:solidFill>
            <a:srgbClr val="33CC33"/>
          </a:solidFill>
          <a:ln w="9525">
            <a:solidFill>
              <a:srgbClr val="33CC33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5474" name="AutoShape 9"/>
          <p:cNvSpPr>
            <a:spLocks noChangeArrowheads="1"/>
          </p:cNvSpPr>
          <p:nvPr/>
        </p:nvSpPr>
        <p:spPr bwMode="auto">
          <a:xfrm>
            <a:off x="1773237" y="6324600"/>
            <a:ext cx="106363" cy="136525"/>
          </a:xfrm>
          <a:prstGeom prst="upArrow">
            <a:avLst>
              <a:gd name="adj1" fmla="val 50000"/>
              <a:gd name="adj2" fmla="val 32089"/>
            </a:avLst>
          </a:prstGeom>
          <a:solidFill>
            <a:srgbClr val="C000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5475" name="AutoShape 10"/>
          <p:cNvSpPr>
            <a:spLocks noChangeArrowheads="1"/>
          </p:cNvSpPr>
          <p:nvPr/>
        </p:nvSpPr>
        <p:spPr bwMode="auto">
          <a:xfrm>
            <a:off x="1770062" y="6584950"/>
            <a:ext cx="109538" cy="136525"/>
          </a:xfrm>
          <a:prstGeom prst="downArrow">
            <a:avLst>
              <a:gd name="adj1" fmla="val 50000"/>
              <a:gd name="adj2" fmla="val 31159"/>
            </a:avLst>
          </a:prstGeom>
          <a:solidFill>
            <a:srgbClr val="33CC33"/>
          </a:solidFill>
          <a:ln w="9525">
            <a:solidFill>
              <a:srgbClr val="33CC33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5476" name="AutoShape 9"/>
          <p:cNvSpPr>
            <a:spLocks noChangeArrowheads="1"/>
          </p:cNvSpPr>
          <p:nvPr/>
        </p:nvSpPr>
        <p:spPr bwMode="auto">
          <a:xfrm>
            <a:off x="7616825" y="4257040"/>
            <a:ext cx="106363" cy="136525"/>
          </a:xfrm>
          <a:prstGeom prst="upArrow">
            <a:avLst>
              <a:gd name="adj1" fmla="val 50000"/>
              <a:gd name="adj2" fmla="val 32089"/>
            </a:avLst>
          </a:prstGeom>
          <a:solidFill>
            <a:srgbClr val="C000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5477" name="AutoShape 9"/>
          <p:cNvSpPr>
            <a:spLocks noChangeArrowheads="1"/>
          </p:cNvSpPr>
          <p:nvPr/>
        </p:nvSpPr>
        <p:spPr bwMode="auto">
          <a:xfrm>
            <a:off x="7616825" y="2717800"/>
            <a:ext cx="106363" cy="136525"/>
          </a:xfrm>
          <a:prstGeom prst="upArrow">
            <a:avLst>
              <a:gd name="adj1" fmla="val 50000"/>
              <a:gd name="adj2" fmla="val 32089"/>
            </a:avLst>
          </a:prstGeom>
          <a:solidFill>
            <a:srgbClr val="C000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5478" name="AutoShape 10"/>
          <p:cNvSpPr>
            <a:spLocks noChangeArrowheads="1"/>
          </p:cNvSpPr>
          <p:nvPr/>
        </p:nvSpPr>
        <p:spPr bwMode="auto">
          <a:xfrm>
            <a:off x="7615238" y="3572828"/>
            <a:ext cx="109537" cy="136525"/>
          </a:xfrm>
          <a:prstGeom prst="downArrow">
            <a:avLst>
              <a:gd name="adj1" fmla="val 50000"/>
              <a:gd name="adj2" fmla="val 31160"/>
            </a:avLst>
          </a:prstGeom>
          <a:solidFill>
            <a:srgbClr val="33CC33"/>
          </a:solidFill>
          <a:ln w="9525">
            <a:solidFill>
              <a:srgbClr val="33CC33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273215" y="143182"/>
            <a:ext cx="6432660" cy="682626"/>
          </a:xfrm>
          <a:prstGeom prst="round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rgbClr val="0099FF"/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5000"/>
              </a:lnSpc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2011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Population Updates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068388" y="1311148"/>
          <a:ext cx="6964081" cy="4433978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55587"/>
                <a:gridCol w="2590800"/>
                <a:gridCol w="1154575"/>
                <a:gridCol w="907270"/>
                <a:gridCol w="1138555"/>
                <a:gridCol w="917294"/>
              </a:tblGrid>
              <a:tr h="333056">
                <a:tc rowSpan="2" gridSpan="2"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T="0" marB="0"/>
                </a:tc>
                <a:tc rowSpan="2"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1" dirty="0" smtClean="0"/>
                        <a:t>2010 (</a:t>
                      </a:r>
                      <a:r>
                        <a:rPr lang="en-ZA" sz="1800" b="1" dirty="0" err="1" smtClean="0"/>
                        <a:t>BMR</a:t>
                      </a:r>
                      <a:r>
                        <a:rPr lang="en-ZA" sz="1800" b="1" dirty="0" smtClean="0"/>
                        <a:t>)</a:t>
                      </a:r>
                      <a:endParaRPr lang="en-US" sz="1800" b="1" dirty="0"/>
                    </a:p>
                  </a:txBody>
                  <a:tcPr marT="0" marB="0"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1" dirty="0" smtClean="0"/>
                        <a:t>2011</a:t>
                      </a:r>
                      <a:endParaRPr lang="en-US" sz="1800" b="1" dirty="0"/>
                    </a:p>
                  </a:txBody>
                  <a:tcPr marT="0" marB="0"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333056"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dirty="0" smtClean="0"/>
                        <a:t>‘000</a:t>
                      </a:r>
                      <a:endParaRPr lang="en-US" sz="1800" b="1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dirty="0" smtClean="0"/>
                        <a:t>%</a:t>
                      </a:r>
                      <a:endParaRPr lang="en-US" sz="1800" b="1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dirty="0" smtClean="0"/>
                        <a:t>‘000</a:t>
                      </a:r>
                      <a:endParaRPr lang="en-US" sz="1800" b="1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dirty="0" smtClean="0"/>
                        <a:t>%</a:t>
                      </a:r>
                      <a:endParaRPr lang="en-US" sz="1800" b="1" dirty="0"/>
                    </a:p>
                  </a:txBody>
                  <a:tcPr marT="0" marB="0"/>
                </a:tc>
              </a:tr>
              <a:tr h="333056">
                <a:tc>
                  <a:txBody>
                    <a:bodyPr/>
                    <a:lstStyle/>
                    <a:p>
                      <a:endParaRPr lang="en-US" sz="1800" b="1" dirty="0"/>
                    </a:p>
                  </a:txBody>
                  <a:tcPr marT="0" marB="0"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ZA" sz="1800" b="1" dirty="0" smtClean="0"/>
                        <a:t>Total adults 15+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0" marB="0" anchor="ctr"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34 020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R="274320" marT="0" marB="0" anchor="ctr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100.0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R="274320" marT="0" marB="0" anchor="ctr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r"/>
                      <a:r>
                        <a:rPr lang="en-ZA" sz="1800" b="1" dirty="0" smtClean="0"/>
                        <a:t>34 934</a:t>
                      </a:r>
                      <a:endParaRPr lang="en-US" sz="1800" b="1" dirty="0"/>
                    </a:p>
                  </a:txBody>
                  <a:tcPr marR="274320" anchor="ctr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dirty="0" smtClean="0"/>
                        <a:t>100.0</a:t>
                      </a:r>
                      <a:endParaRPr lang="en-US" sz="1800" b="1" dirty="0"/>
                    </a:p>
                  </a:txBody>
                  <a:tcPr anchor="ctr">
                    <a:lnB w="12700" cmpd="sng">
                      <a:noFill/>
                    </a:lnB>
                  </a:tcPr>
                </a:tc>
              </a:tr>
              <a:tr h="144324">
                <a:tc>
                  <a:txBody>
                    <a:bodyPr/>
                    <a:lstStyle/>
                    <a:p>
                      <a:endParaRPr lang="en-US" sz="900" b="1" dirty="0"/>
                    </a:p>
                  </a:txBody>
                  <a:tcPr marT="0" marB="0"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 b="1" u="sng" dirty="0">
                        <a:effectLst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900" b="1" dirty="0"/>
                    </a:p>
                  </a:txBody>
                  <a:tcPr marR="274320" marT="0" marB="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1" dirty="0"/>
                    </a:p>
                  </a:txBody>
                  <a:tcPr marT="0" marB="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900" b="1" dirty="0"/>
                    </a:p>
                  </a:txBody>
                  <a:tcPr marR="274320" marT="0" marB="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1" dirty="0"/>
                    </a:p>
                  </a:txBody>
                  <a:tcPr marT="0" marB="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333056">
                <a:tc>
                  <a:txBody>
                    <a:bodyPr/>
                    <a:lstStyle/>
                    <a:p>
                      <a:endParaRPr lang="en-US" sz="1800" b="1" dirty="0"/>
                    </a:p>
                  </a:txBody>
                  <a:tcPr marT="0" marB="0"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ZA" sz="1800" b="1" u="sng" dirty="0" smtClean="0">
                          <a:effectLst/>
                        </a:rPr>
                        <a:t>Province</a:t>
                      </a:r>
                      <a:endParaRPr lang="en-US" sz="1800" b="1" u="sng" dirty="0">
                        <a:effectLst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/>
                    </a:p>
                  </a:txBody>
                  <a:tcPr marR="274320" marT="0" marB="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marT="0" marB="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/>
                    </a:p>
                  </a:txBody>
                  <a:tcPr marR="274320" marT="0" marB="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marT="0" marB="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304685">
                <a:tc>
                  <a:txBody>
                    <a:bodyPr/>
                    <a:lstStyle/>
                    <a:p>
                      <a:endParaRPr lang="en-US" sz="1800" b="1" dirty="0"/>
                    </a:p>
                  </a:txBody>
                  <a:tcPr marT="0" marB="0"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115888" algn="l"/>
                        </a:tabLst>
                      </a:pPr>
                      <a:r>
                        <a:rPr lang="en-ZA" sz="1800" b="1" u="none" dirty="0" smtClean="0">
                          <a:effectLst/>
                        </a:rPr>
                        <a:t>	</a:t>
                      </a:r>
                      <a:r>
                        <a:rPr lang="en-ZA" sz="1800" b="1" u="none" dirty="0" err="1" smtClean="0">
                          <a:effectLst/>
                        </a:rPr>
                        <a:t>W.Cape</a:t>
                      </a:r>
                      <a:endParaRPr lang="en-US" sz="1800" b="1" u="none" dirty="0">
                        <a:effectLst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3 524</a:t>
                      </a:r>
                      <a:endParaRPr lang="en-US" sz="1800" b="1" dirty="0"/>
                    </a:p>
                  </a:txBody>
                  <a:tcPr marR="274320" marT="0" marB="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10.4</a:t>
                      </a:r>
                      <a:endParaRPr lang="en-US" sz="1800" b="1" dirty="0"/>
                    </a:p>
                  </a:txBody>
                  <a:tcPr marL="0" marR="274320" marT="0" marB="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3 556</a:t>
                      </a:r>
                      <a:endParaRPr lang="en-US" sz="1800" b="1" dirty="0"/>
                    </a:p>
                  </a:txBody>
                  <a:tcPr marR="274320" marT="0" marB="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10.2</a:t>
                      </a:r>
                      <a:endParaRPr lang="en-US" sz="1800" b="1" dirty="0"/>
                    </a:p>
                  </a:txBody>
                  <a:tcPr marL="0" marR="274320" marT="0" marB="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333056">
                <a:tc>
                  <a:txBody>
                    <a:bodyPr/>
                    <a:lstStyle/>
                    <a:p>
                      <a:endParaRPr lang="en-US" sz="1800" b="1" dirty="0"/>
                    </a:p>
                  </a:txBody>
                  <a:tcPr marT="0" marB="0"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115888" algn="l"/>
                        </a:tabLst>
                      </a:pPr>
                      <a:r>
                        <a:rPr lang="en-ZA" sz="1800" b="1" u="none" dirty="0" smtClean="0">
                          <a:effectLst/>
                        </a:rPr>
                        <a:t>	</a:t>
                      </a:r>
                      <a:r>
                        <a:rPr lang="en-ZA" sz="1800" b="1" u="none" dirty="0" err="1" smtClean="0">
                          <a:effectLst/>
                        </a:rPr>
                        <a:t>N.Cape</a:t>
                      </a:r>
                      <a:endParaRPr lang="en-US" sz="1800" b="1" u="none" dirty="0">
                        <a:effectLst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718</a:t>
                      </a:r>
                      <a:endParaRPr lang="en-US" sz="1800" b="1" dirty="0"/>
                    </a:p>
                  </a:txBody>
                  <a:tcPr marR="274320" marT="0" marB="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2.1</a:t>
                      </a:r>
                      <a:endParaRPr lang="en-US" sz="1800" b="1" dirty="0"/>
                    </a:p>
                  </a:txBody>
                  <a:tcPr marL="0" marR="274320" marT="0" marB="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796</a:t>
                      </a:r>
                      <a:endParaRPr lang="en-US" sz="1800" b="1" dirty="0"/>
                    </a:p>
                  </a:txBody>
                  <a:tcPr marR="274320" marT="0" marB="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2.3</a:t>
                      </a:r>
                      <a:endParaRPr lang="en-US" sz="1800" b="1" dirty="0"/>
                    </a:p>
                  </a:txBody>
                  <a:tcPr marL="0" marR="274320" marT="0" marB="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333056">
                <a:tc>
                  <a:txBody>
                    <a:bodyPr/>
                    <a:lstStyle/>
                    <a:p>
                      <a:endParaRPr lang="en-US" sz="1800" b="1" dirty="0"/>
                    </a:p>
                  </a:txBody>
                  <a:tcPr marT="0" marB="0"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115888" algn="l"/>
                        </a:tabLst>
                      </a:pPr>
                      <a:r>
                        <a:rPr lang="en-ZA" sz="1800" b="1" u="none" dirty="0" smtClean="0">
                          <a:effectLst/>
                        </a:rPr>
                        <a:t>	Free State</a:t>
                      </a:r>
                      <a:endParaRPr lang="en-US" sz="1800" b="1" u="none" dirty="0">
                        <a:effectLst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2 210</a:t>
                      </a:r>
                      <a:endParaRPr lang="en-US" sz="1800" b="1" dirty="0"/>
                    </a:p>
                  </a:txBody>
                  <a:tcPr marR="274320" marT="0" marB="0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6.5</a:t>
                      </a:r>
                      <a:endParaRPr lang="en-US" sz="1800" b="1" dirty="0"/>
                    </a:p>
                  </a:txBody>
                  <a:tcPr marL="0" marR="274320" marT="0" marB="0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2 078</a:t>
                      </a:r>
                      <a:endParaRPr lang="en-US" sz="1800" b="1" dirty="0"/>
                    </a:p>
                  </a:txBody>
                  <a:tcPr marR="274320" marT="0" marB="0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5.9</a:t>
                      </a:r>
                      <a:endParaRPr lang="en-US" sz="1800" b="1" dirty="0"/>
                    </a:p>
                  </a:txBody>
                  <a:tcPr marL="0" marR="274320" marT="0" marB="0">
                    <a:lnT w="12700" cmpd="sng">
                      <a:noFill/>
                    </a:lnT>
                  </a:tcPr>
                </a:tc>
              </a:tr>
              <a:tr h="333056">
                <a:tc>
                  <a:txBody>
                    <a:bodyPr/>
                    <a:lstStyle/>
                    <a:p>
                      <a:endParaRPr lang="en-US" sz="1800" b="1" dirty="0"/>
                    </a:p>
                  </a:txBody>
                  <a:tcPr marT="0" marB="0"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115888" algn="l"/>
                        </a:tabLst>
                      </a:pPr>
                      <a:r>
                        <a:rPr lang="en-ZA" sz="1800" b="1" u="none" dirty="0" smtClean="0">
                          <a:effectLst/>
                        </a:rPr>
                        <a:t>	</a:t>
                      </a:r>
                      <a:r>
                        <a:rPr lang="en-ZA" sz="1800" b="1" u="none" dirty="0" err="1" smtClean="0">
                          <a:effectLst/>
                        </a:rPr>
                        <a:t>E.Cape</a:t>
                      </a:r>
                      <a:endParaRPr lang="en-US" sz="1800" b="1" u="none" dirty="0">
                        <a:effectLst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4 734</a:t>
                      </a:r>
                      <a:endParaRPr lang="en-US" sz="1800" b="1" dirty="0"/>
                    </a:p>
                  </a:txBody>
                  <a:tcPr marR="274320" marT="0" marB="0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13.9</a:t>
                      </a:r>
                      <a:endParaRPr lang="en-US" sz="1800" b="1" dirty="0"/>
                    </a:p>
                  </a:txBody>
                  <a:tcPr marL="0" marR="274320" marT="0" marB="0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4 672</a:t>
                      </a:r>
                      <a:endParaRPr lang="en-US" sz="1800" b="1" dirty="0"/>
                    </a:p>
                  </a:txBody>
                  <a:tcPr marR="274320" marT="0" marB="0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13.4</a:t>
                      </a:r>
                      <a:endParaRPr lang="en-US" sz="1800" b="1" dirty="0"/>
                    </a:p>
                  </a:txBody>
                  <a:tcPr marL="0" marR="274320" marT="0" marB="0">
                    <a:lnB w="12700" cmpd="sng">
                      <a:noFill/>
                    </a:lnB>
                  </a:tcPr>
                </a:tc>
              </a:tr>
              <a:tr h="288649">
                <a:tc>
                  <a:txBody>
                    <a:bodyPr/>
                    <a:lstStyle/>
                    <a:p>
                      <a:endParaRPr lang="en-US" sz="1800" b="1" dirty="0"/>
                    </a:p>
                  </a:txBody>
                  <a:tcPr marT="0" marB="0"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115888" algn="l"/>
                        </a:tabLst>
                      </a:pPr>
                      <a:r>
                        <a:rPr lang="en-ZA" sz="1800" b="1" u="none" dirty="0" smtClean="0">
                          <a:effectLst/>
                        </a:rPr>
                        <a:t>	KwaZulu-Natal</a:t>
                      </a:r>
                      <a:endParaRPr lang="en-US" sz="1800" b="1" u="none" dirty="0">
                        <a:effectLst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7 148</a:t>
                      </a:r>
                      <a:endParaRPr lang="en-US" sz="1800" b="1" dirty="0"/>
                    </a:p>
                  </a:txBody>
                  <a:tcPr marR="274320" marT="0" marB="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21.0</a:t>
                      </a:r>
                      <a:endParaRPr lang="en-US" sz="1800" b="1" dirty="0"/>
                    </a:p>
                  </a:txBody>
                  <a:tcPr marL="0" marR="274320" marT="0" marB="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7 117</a:t>
                      </a:r>
                      <a:endParaRPr lang="en-US" sz="1800" b="1" dirty="0"/>
                    </a:p>
                  </a:txBody>
                  <a:tcPr marR="274320" marT="0" marB="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20.4</a:t>
                      </a:r>
                      <a:endParaRPr lang="en-US" sz="1800" b="1" dirty="0"/>
                    </a:p>
                  </a:txBody>
                  <a:tcPr marL="0" marR="274320" marT="0" marB="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333056">
                <a:tc>
                  <a:txBody>
                    <a:bodyPr/>
                    <a:lstStyle/>
                    <a:p>
                      <a:endParaRPr lang="en-US" sz="1800" b="1" dirty="0"/>
                    </a:p>
                  </a:txBody>
                  <a:tcPr marT="0" marB="0"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115888" algn="l"/>
                        </a:tabLst>
                      </a:pPr>
                      <a:r>
                        <a:rPr lang="en-ZA" sz="1800" b="1" u="none" dirty="0" smtClean="0">
                          <a:effectLst/>
                        </a:rPr>
                        <a:t>	Mpumalanga</a:t>
                      </a:r>
                      <a:endParaRPr lang="en-US" sz="1800" b="1" u="non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2 340</a:t>
                      </a:r>
                      <a:endParaRPr lang="en-US" sz="1800" b="1" dirty="0"/>
                    </a:p>
                  </a:txBody>
                  <a:tcPr marR="274320" marT="0" marB="0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6.9</a:t>
                      </a:r>
                      <a:endParaRPr lang="en-US" sz="1800" b="1" dirty="0"/>
                    </a:p>
                  </a:txBody>
                  <a:tcPr marL="0" marR="274320" marT="0" marB="0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2 487</a:t>
                      </a:r>
                      <a:endParaRPr lang="en-US" sz="1800" b="1" dirty="0"/>
                    </a:p>
                  </a:txBody>
                  <a:tcPr marR="274320" marT="0" marB="0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7.1</a:t>
                      </a:r>
                      <a:endParaRPr lang="en-US" sz="1800" b="1" dirty="0"/>
                    </a:p>
                  </a:txBody>
                  <a:tcPr marL="0" marR="274320" marT="0" marB="0">
                    <a:lnT w="12700" cmpd="sng">
                      <a:noFill/>
                    </a:lnT>
                  </a:tcPr>
                </a:tc>
              </a:tr>
              <a:tr h="333056">
                <a:tc>
                  <a:txBody>
                    <a:bodyPr/>
                    <a:lstStyle/>
                    <a:p>
                      <a:endParaRPr lang="en-US" sz="1800" b="1" dirty="0"/>
                    </a:p>
                  </a:txBody>
                  <a:tcPr marT="0" marB="0"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115888" algn="l"/>
                        </a:tabLst>
                      </a:pPr>
                      <a:r>
                        <a:rPr lang="en-ZA" sz="1800" b="1" u="none" dirty="0" smtClean="0">
                          <a:effectLst/>
                        </a:rPr>
                        <a:t>	Limpopo</a:t>
                      </a:r>
                      <a:endParaRPr lang="en-US" sz="1800" b="1" u="none" dirty="0">
                        <a:effectLst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3 752</a:t>
                      </a:r>
                      <a:endParaRPr lang="en-US" sz="1800" b="1" dirty="0"/>
                    </a:p>
                  </a:txBody>
                  <a:tcPr marR="274320" marT="0" marB="0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11.0</a:t>
                      </a:r>
                      <a:endParaRPr lang="en-US" sz="1800" b="1" dirty="0"/>
                    </a:p>
                  </a:txBody>
                  <a:tcPr marL="0" marR="274320" marT="0" marB="0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3 724</a:t>
                      </a:r>
                      <a:endParaRPr lang="en-US" sz="1800" b="1" dirty="0"/>
                    </a:p>
                  </a:txBody>
                  <a:tcPr marR="274320" marT="0" marB="0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10.7</a:t>
                      </a:r>
                      <a:endParaRPr lang="en-US" sz="1800" b="1" dirty="0"/>
                    </a:p>
                  </a:txBody>
                  <a:tcPr marL="0" marR="274320" marT="0" marB="0">
                    <a:lnB w="12700" cmpd="sng">
                      <a:noFill/>
                    </a:lnB>
                  </a:tcPr>
                </a:tc>
              </a:tr>
              <a:tr h="333056">
                <a:tc>
                  <a:txBody>
                    <a:bodyPr/>
                    <a:lstStyle/>
                    <a:p>
                      <a:endParaRPr lang="en-US" sz="1800" b="1" dirty="0"/>
                    </a:p>
                  </a:txBody>
                  <a:tcPr marT="0" marB="0"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115888" algn="l"/>
                        </a:tabLst>
                      </a:pPr>
                      <a:r>
                        <a:rPr lang="en-ZA" sz="1800" b="1" u="none" dirty="0" smtClean="0">
                          <a:effectLst/>
                        </a:rPr>
                        <a:t>	Gauteng</a:t>
                      </a:r>
                      <a:endParaRPr lang="en-US" sz="1800" b="1" u="none" dirty="0">
                        <a:effectLst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6 882</a:t>
                      </a:r>
                      <a:endParaRPr lang="en-US" sz="1800" b="1" dirty="0"/>
                    </a:p>
                  </a:txBody>
                  <a:tcPr marR="274320" marT="0" marB="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20.2</a:t>
                      </a:r>
                      <a:endParaRPr lang="en-US" sz="1800" b="1" dirty="0"/>
                    </a:p>
                  </a:txBody>
                  <a:tcPr marL="0" marR="274320" marT="0" marB="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8 201</a:t>
                      </a:r>
                      <a:endParaRPr lang="en-US" sz="1800" b="1" dirty="0"/>
                    </a:p>
                  </a:txBody>
                  <a:tcPr marR="274320" marT="0" marB="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23.5</a:t>
                      </a:r>
                      <a:endParaRPr lang="en-US" sz="1800" b="1" dirty="0"/>
                    </a:p>
                  </a:txBody>
                  <a:tcPr marL="0" marR="274320" marT="0" marB="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333056">
                <a:tc>
                  <a:txBody>
                    <a:bodyPr/>
                    <a:lstStyle/>
                    <a:p>
                      <a:endParaRPr lang="en-US" sz="1800" b="1" dirty="0"/>
                    </a:p>
                  </a:txBody>
                  <a:tcPr marT="0" marB="0"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115888" algn="l"/>
                        </a:tabLst>
                      </a:pPr>
                      <a:r>
                        <a:rPr lang="en-ZA" sz="1800" b="1" u="none" dirty="0" smtClean="0">
                          <a:effectLst/>
                        </a:rPr>
                        <a:t>	North-West</a:t>
                      </a:r>
                      <a:endParaRPr lang="en-US" sz="1800" b="1" u="none" dirty="0">
                        <a:effectLst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2 712</a:t>
                      </a:r>
                      <a:endParaRPr lang="en-US" sz="1800" b="1" dirty="0"/>
                    </a:p>
                  </a:txBody>
                  <a:tcPr marR="274320" marT="0" marB="0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8.0</a:t>
                      </a:r>
                      <a:endParaRPr lang="en-US" sz="1800" b="1" dirty="0"/>
                    </a:p>
                  </a:txBody>
                  <a:tcPr marL="0" marR="274320" marT="0" marB="0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2 303</a:t>
                      </a:r>
                      <a:endParaRPr lang="en-US" sz="1800" b="1" dirty="0"/>
                    </a:p>
                  </a:txBody>
                  <a:tcPr marR="274320" marT="0" marB="0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6.6</a:t>
                      </a:r>
                      <a:endParaRPr lang="en-US" sz="1800" b="1" dirty="0"/>
                    </a:p>
                  </a:txBody>
                  <a:tcPr marL="0" marR="274320" marT="0" marB="0">
                    <a:lnT w="12700" cmpd="sng">
                      <a:noFill/>
                    </a:lnT>
                  </a:tcPr>
                </a:tc>
              </a:tr>
            </a:tbl>
          </a:graphicData>
        </a:graphic>
      </p:graphicFrame>
      <p:sp>
        <p:nvSpPr>
          <p:cNvPr id="16481" name="Rectangle 11"/>
          <p:cNvSpPr>
            <a:spLocks noChangeArrowheads="1"/>
          </p:cNvSpPr>
          <p:nvPr/>
        </p:nvSpPr>
        <p:spPr bwMode="auto">
          <a:xfrm>
            <a:off x="8102600" y="1966151"/>
            <a:ext cx="7635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ZA" sz="1800" b="1" dirty="0">
                <a:solidFill>
                  <a:srgbClr val="000000"/>
                </a:solidFill>
                <a:latin typeface="Calibri" pitchFamily="34" charset="0"/>
              </a:rPr>
              <a:t>+2.7%</a:t>
            </a:r>
            <a:endParaRPr lang="en-US" sz="18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6484" name="AutoShape 9"/>
          <p:cNvSpPr>
            <a:spLocks noChangeArrowheads="1"/>
          </p:cNvSpPr>
          <p:nvPr/>
        </p:nvSpPr>
        <p:spPr bwMode="auto">
          <a:xfrm>
            <a:off x="7804377" y="5156528"/>
            <a:ext cx="106362" cy="136525"/>
          </a:xfrm>
          <a:prstGeom prst="upArrow">
            <a:avLst>
              <a:gd name="adj1" fmla="val 50000"/>
              <a:gd name="adj2" fmla="val 32090"/>
            </a:avLst>
          </a:prstGeom>
          <a:solidFill>
            <a:srgbClr val="C000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6485" name="AutoShape 10"/>
          <p:cNvSpPr>
            <a:spLocks noChangeArrowheads="1"/>
          </p:cNvSpPr>
          <p:nvPr/>
        </p:nvSpPr>
        <p:spPr bwMode="auto">
          <a:xfrm>
            <a:off x="7813675" y="3510742"/>
            <a:ext cx="109538" cy="136525"/>
          </a:xfrm>
          <a:prstGeom prst="downArrow">
            <a:avLst>
              <a:gd name="adj1" fmla="val 50000"/>
              <a:gd name="adj2" fmla="val 31159"/>
            </a:avLst>
          </a:prstGeom>
          <a:solidFill>
            <a:srgbClr val="33CC33"/>
          </a:solidFill>
          <a:ln w="9525">
            <a:solidFill>
              <a:srgbClr val="33CC33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6488" name="AutoShape 10"/>
          <p:cNvSpPr>
            <a:spLocks noChangeArrowheads="1"/>
          </p:cNvSpPr>
          <p:nvPr/>
        </p:nvSpPr>
        <p:spPr bwMode="auto">
          <a:xfrm>
            <a:off x="7808913" y="5495798"/>
            <a:ext cx="109537" cy="136525"/>
          </a:xfrm>
          <a:prstGeom prst="downArrow">
            <a:avLst>
              <a:gd name="adj1" fmla="val 50000"/>
              <a:gd name="adj2" fmla="val 31160"/>
            </a:avLst>
          </a:prstGeom>
          <a:solidFill>
            <a:srgbClr val="33CC33"/>
          </a:solidFill>
          <a:ln w="9525">
            <a:solidFill>
              <a:srgbClr val="33CC33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6489" name="TextBox 15"/>
          <p:cNvSpPr txBox="1">
            <a:spLocks noChangeArrowheads="1"/>
          </p:cNvSpPr>
          <p:nvPr/>
        </p:nvSpPr>
        <p:spPr bwMode="auto">
          <a:xfrm>
            <a:off x="3001963" y="846138"/>
            <a:ext cx="31400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ZA" sz="1800" b="1" dirty="0" smtClean="0">
                <a:solidFill>
                  <a:schemeClr val="tx1"/>
                </a:solidFill>
              </a:rPr>
              <a:t>2011 Source</a:t>
            </a:r>
            <a:r>
              <a:rPr lang="en-ZA" sz="1800" b="1" dirty="0">
                <a:solidFill>
                  <a:schemeClr val="tx1"/>
                </a:solidFill>
              </a:rPr>
              <a:t>: </a:t>
            </a:r>
            <a:r>
              <a:rPr lang="en-ZA" sz="1800" b="1" dirty="0" err="1">
                <a:solidFill>
                  <a:schemeClr val="tx1"/>
                </a:solidFill>
              </a:rPr>
              <a:t>IHS</a:t>
            </a:r>
            <a:r>
              <a:rPr lang="en-ZA" sz="1800" b="1" dirty="0">
                <a:solidFill>
                  <a:schemeClr val="tx1"/>
                </a:solidFill>
              </a:rPr>
              <a:t> Global Insight 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273215" y="143182"/>
            <a:ext cx="6432660" cy="682626"/>
          </a:xfrm>
          <a:prstGeom prst="round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rgbClr val="0099FF"/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5000"/>
              </a:lnSpc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2011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Population Updates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643742" y="6291944"/>
            <a:ext cx="21336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876425" y="6248400"/>
            <a:ext cx="20875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1400" b="1">
                <a:solidFill>
                  <a:srgbClr val="FF0000"/>
                </a:solidFill>
              </a:rPr>
              <a:t>:   Significant increase</a:t>
            </a:r>
          </a:p>
        </p:txBody>
      </p:sp>
      <p:sp>
        <p:nvSpPr>
          <p:cNvPr id="16" name="AutoShape 9"/>
          <p:cNvSpPr>
            <a:spLocks noChangeArrowheads="1"/>
          </p:cNvSpPr>
          <p:nvPr/>
        </p:nvSpPr>
        <p:spPr bwMode="auto">
          <a:xfrm>
            <a:off x="1773237" y="6324600"/>
            <a:ext cx="106363" cy="136525"/>
          </a:xfrm>
          <a:prstGeom prst="upArrow">
            <a:avLst>
              <a:gd name="adj1" fmla="val 50000"/>
              <a:gd name="adj2" fmla="val 32089"/>
            </a:avLst>
          </a:prstGeom>
          <a:solidFill>
            <a:srgbClr val="C000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7" name="AutoShape 10"/>
          <p:cNvSpPr>
            <a:spLocks noChangeArrowheads="1"/>
          </p:cNvSpPr>
          <p:nvPr/>
        </p:nvSpPr>
        <p:spPr bwMode="auto">
          <a:xfrm>
            <a:off x="1770062" y="6584950"/>
            <a:ext cx="109538" cy="136525"/>
          </a:xfrm>
          <a:prstGeom prst="downArrow">
            <a:avLst>
              <a:gd name="adj1" fmla="val 50000"/>
              <a:gd name="adj2" fmla="val 31159"/>
            </a:avLst>
          </a:prstGeom>
          <a:solidFill>
            <a:srgbClr val="33CC33"/>
          </a:solidFill>
          <a:ln w="9525">
            <a:solidFill>
              <a:srgbClr val="33CC33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1827665" y="6477000"/>
            <a:ext cx="22653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1400" b="1" dirty="0">
                <a:solidFill>
                  <a:srgbClr val="33CC33"/>
                </a:solidFill>
              </a:rPr>
              <a:t> :   Significant decrease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092200" y="1071563"/>
          <a:ext cx="6925627" cy="490728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55587"/>
                <a:gridCol w="2590800"/>
                <a:gridCol w="1243807"/>
                <a:gridCol w="818038"/>
                <a:gridCol w="1138555"/>
                <a:gridCol w="878840"/>
              </a:tblGrid>
              <a:tr h="266386">
                <a:tc rowSpan="2" gridSpan="2">
                  <a:txBody>
                    <a:bodyPr/>
                    <a:lstStyle/>
                    <a:p>
                      <a:endParaRPr lang="en-US" sz="1800" b="1" dirty="0"/>
                    </a:p>
                  </a:txBody>
                  <a:tcPr marT="0" marB="0"/>
                </a:tc>
                <a:tc rowSpan="2"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1" dirty="0" smtClean="0"/>
                        <a:t>2010 (</a:t>
                      </a:r>
                      <a:r>
                        <a:rPr lang="en-ZA" sz="1800" b="1" dirty="0" err="1" smtClean="0"/>
                        <a:t>BMR</a:t>
                      </a:r>
                      <a:r>
                        <a:rPr lang="en-ZA" sz="1800" b="1" dirty="0" smtClean="0"/>
                        <a:t>)</a:t>
                      </a:r>
                      <a:endParaRPr lang="en-US" sz="1800" b="1" dirty="0"/>
                    </a:p>
                  </a:txBody>
                  <a:tcPr marT="0" marB="0"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1" dirty="0" smtClean="0"/>
                        <a:t>2011</a:t>
                      </a:r>
                      <a:endParaRPr lang="en-US" sz="1800" b="1" dirty="0"/>
                    </a:p>
                  </a:txBody>
                  <a:tcPr marT="0" marB="0"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266386"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dirty="0" smtClean="0"/>
                        <a:t>‘000</a:t>
                      </a:r>
                      <a:endParaRPr lang="en-US" sz="1800" b="1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dirty="0" smtClean="0"/>
                        <a:t>%</a:t>
                      </a:r>
                      <a:endParaRPr lang="en-US" sz="1800" b="1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dirty="0" smtClean="0"/>
                        <a:t>‘000</a:t>
                      </a:r>
                      <a:endParaRPr lang="en-US" sz="1800" b="1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dirty="0" smtClean="0"/>
                        <a:t>%</a:t>
                      </a:r>
                      <a:endParaRPr lang="en-US" sz="1800" b="1" dirty="0"/>
                    </a:p>
                  </a:txBody>
                  <a:tcPr marT="0" marB="0"/>
                </a:tc>
              </a:tr>
              <a:tr h="355182">
                <a:tc>
                  <a:txBody>
                    <a:bodyPr/>
                    <a:lstStyle/>
                    <a:p>
                      <a:endParaRPr lang="en-US" sz="1800" b="1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ZA" sz="1800" b="1" dirty="0" smtClean="0"/>
                        <a:t>Total adults 15+</a:t>
                      </a:r>
                      <a:endParaRPr lang="en-US" sz="1800" b="1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34 020</a:t>
                      </a:r>
                      <a:endParaRPr lang="en-US" sz="1800" b="1" dirty="0"/>
                    </a:p>
                  </a:txBody>
                  <a:tcPr marR="274320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dirty="0" smtClean="0"/>
                        <a:t>100.0</a:t>
                      </a:r>
                      <a:endParaRPr lang="en-US" sz="1800" b="1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r"/>
                      <a:r>
                        <a:rPr lang="en-ZA" sz="1800" b="1" dirty="0" smtClean="0"/>
                        <a:t>34 934</a:t>
                      </a:r>
                      <a:endParaRPr lang="en-US" sz="1800" b="1" dirty="0"/>
                    </a:p>
                  </a:txBody>
                  <a:tcPr marR="274320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dirty="0" smtClean="0"/>
                        <a:t>100.0</a:t>
                      </a:r>
                      <a:endParaRPr lang="en-US" sz="1800" b="1" dirty="0"/>
                    </a:p>
                  </a:txBody>
                  <a:tcPr>
                    <a:lnB w="12700" cmpd="sng">
                      <a:noFill/>
                    </a:lnB>
                  </a:tcPr>
                </a:tc>
              </a:tr>
              <a:tr h="147992"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 marT="0" marB="0"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 marT="0" marB="0"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000" b="1" dirty="0"/>
                    </a:p>
                  </a:txBody>
                  <a:tcPr marR="274320" marT="0" marB="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000" b="1" dirty="0"/>
                    </a:p>
                  </a:txBody>
                  <a:tcPr marL="0" marR="274320" marT="0" marB="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000" b="1" dirty="0"/>
                    </a:p>
                  </a:txBody>
                  <a:tcPr marR="274320" marT="0" marB="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000" b="1" dirty="0"/>
                    </a:p>
                  </a:txBody>
                  <a:tcPr marL="0" marR="274320" marT="0" marB="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266386">
                <a:tc>
                  <a:txBody>
                    <a:bodyPr/>
                    <a:lstStyle/>
                    <a:p>
                      <a:endParaRPr lang="en-US" sz="1800" b="1" dirty="0"/>
                    </a:p>
                  </a:txBody>
                  <a:tcPr marT="0" marB="0"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ZA" sz="1800" b="1" u="sng" dirty="0" smtClean="0">
                          <a:effectLst/>
                        </a:rPr>
                        <a:t>Metropolitan Area</a:t>
                      </a:r>
                      <a:endParaRPr lang="en-US" sz="1800" b="1" u="sng" dirty="0">
                        <a:effectLst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/>
                    </a:p>
                  </a:txBody>
                  <a:tcPr marR="274320" marT="0" marB="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/>
                    </a:p>
                  </a:txBody>
                  <a:tcPr marL="0" marR="274320" marT="0" marB="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/>
                    </a:p>
                  </a:txBody>
                  <a:tcPr marR="274320" marT="0" marB="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/>
                    </a:p>
                  </a:txBody>
                  <a:tcPr marL="0" marR="274320" marT="0" marB="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266386">
                <a:tc>
                  <a:txBody>
                    <a:bodyPr/>
                    <a:lstStyle/>
                    <a:p>
                      <a:endParaRPr lang="en-US" sz="1800" b="1" dirty="0"/>
                    </a:p>
                  </a:txBody>
                  <a:tcPr marT="0" marB="0"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173038" algn="l"/>
                        </a:tabLst>
                      </a:pPr>
                      <a:r>
                        <a:rPr lang="en-ZA" sz="1800" b="1" u="none" dirty="0" smtClean="0">
                          <a:effectLst/>
                        </a:rPr>
                        <a:t>	Cape Town</a:t>
                      </a:r>
                      <a:endParaRPr lang="en-US" sz="1800" b="1" u="none" dirty="0">
                        <a:effectLst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2 298</a:t>
                      </a:r>
                      <a:endParaRPr lang="en-US" sz="1800" b="1" dirty="0"/>
                    </a:p>
                  </a:txBody>
                  <a:tcPr marR="274320" marT="0" marB="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6.8</a:t>
                      </a:r>
                      <a:endParaRPr lang="en-US" sz="1800" b="1" dirty="0"/>
                    </a:p>
                  </a:txBody>
                  <a:tcPr marL="0" marR="274320" marT="0" marB="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2212</a:t>
                      </a:r>
                      <a:endParaRPr lang="en-US" sz="1800" b="1" dirty="0"/>
                    </a:p>
                  </a:txBody>
                  <a:tcPr marR="274320" marT="0" marB="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6.3</a:t>
                      </a:r>
                      <a:endParaRPr lang="en-US" sz="1800" b="1" dirty="0"/>
                    </a:p>
                  </a:txBody>
                  <a:tcPr marL="0" marR="274320" marT="0" marB="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266386">
                <a:tc>
                  <a:txBody>
                    <a:bodyPr/>
                    <a:lstStyle/>
                    <a:p>
                      <a:endParaRPr lang="en-US" sz="1800" b="1" dirty="0"/>
                    </a:p>
                  </a:txBody>
                  <a:tcPr marT="0" marB="0"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173038" algn="l"/>
                        </a:tabLst>
                      </a:pPr>
                      <a:r>
                        <a:rPr lang="en-ZA" sz="1800" b="1" u="none" dirty="0" smtClean="0">
                          <a:effectLst/>
                        </a:rPr>
                        <a:t>	Cape Town Fringe</a:t>
                      </a:r>
                      <a:endParaRPr lang="en-US" sz="1800" b="1" u="none" dirty="0">
                        <a:effectLst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332</a:t>
                      </a:r>
                      <a:endParaRPr lang="en-US" sz="1800" b="1" dirty="0"/>
                    </a:p>
                  </a:txBody>
                  <a:tcPr marR="274320" marT="0" marB="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1.0</a:t>
                      </a:r>
                      <a:endParaRPr lang="en-US" sz="1800" b="1" dirty="0"/>
                    </a:p>
                  </a:txBody>
                  <a:tcPr marL="0" marR="274320" marT="0" marB="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313</a:t>
                      </a:r>
                      <a:endParaRPr lang="en-US" sz="1800" b="1" dirty="0"/>
                    </a:p>
                  </a:txBody>
                  <a:tcPr marR="274320" marT="0" marB="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0.9</a:t>
                      </a:r>
                      <a:endParaRPr lang="en-US" sz="1800" b="1" dirty="0"/>
                    </a:p>
                  </a:txBody>
                  <a:tcPr marL="0" marR="274320" marT="0" marB="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266386">
                <a:tc>
                  <a:txBody>
                    <a:bodyPr/>
                    <a:lstStyle/>
                    <a:p>
                      <a:endParaRPr lang="en-US" sz="1800" b="1" dirty="0"/>
                    </a:p>
                  </a:txBody>
                  <a:tcPr marT="0" marB="0"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173038" algn="l"/>
                        </a:tabLst>
                      </a:pPr>
                      <a:r>
                        <a:rPr lang="en-ZA" sz="1800" b="1" u="none" dirty="0" smtClean="0">
                          <a:effectLst/>
                        </a:rPr>
                        <a:t>	PE/</a:t>
                      </a:r>
                      <a:r>
                        <a:rPr lang="en-ZA" sz="1800" b="1" u="none" dirty="0" err="1" smtClean="0">
                          <a:effectLst/>
                        </a:rPr>
                        <a:t>Uitenhage</a:t>
                      </a:r>
                      <a:endParaRPr lang="en-US" sz="1800" b="1" u="none" dirty="0">
                        <a:effectLst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853</a:t>
                      </a:r>
                      <a:endParaRPr lang="en-US" sz="1800" b="1" dirty="0"/>
                    </a:p>
                  </a:txBody>
                  <a:tcPr marR="274320" marT="0" marB="0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2.5</a:t>
                      </a:r>
                      <a:endParaRPr lang="en-US" sz="1800" b="1" dirty="0"/>
                    </a:p>
                  </a:txBody>
                  <a:tcPr marL="0" marR="274320" marT="0" marB="0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885</a:t>
                      </a:r>
                      <a:endParaRPr lang="en-US" sz="1800" b="1" dirty="0"/>
                    </a:p>
                  </a:txBody>
                  <a:tcPr marR="274320" marT="0" marB="0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2.5</a:t>
                      </a:r>
                      <a:endParaRPr lang="en-US" sz="1800" b="1" dirty="0"/>
                    </a:p>
                  </a:txBody>
                  <a:tcPr marL="0" marR="274320" marT="0" marB="0">
                    <a:lnT w="12700" cmpd="sng">
                      <a:noFill/>
                    </a:lnT>
                  </a:tcPr>
                </a:tc>
              </a:tr>
              <a:tr h="266386">
                <a:tc>
                  <a:txBody>
                    <a:bodyPr/>
                    <a:lstStyle/>
                    <a:p>
                      <a:endParaRPr lang="en-US" sz="1800" b="1" dirty="0"/>
                    </a:p>
                  </a:txBody>
                  <a:tcPr marT="0" marB="0"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173038" algn="l"/>
                        </a:tabLst>
                      </a:pPr>
                      <a:r>
                        <a:rPr lang="en-ZA" sz="1800" b="1" u="none" dirty="0" smtClean="0">
                          <a:effectLst/>
                        </a:rPr>
                        <a:t>	East London</a:t>
                      </a:r>
                      <a:endParaRPr lang="en-US" sz="1800" b="1" u="none" dirty="0">
                        <a:effectLst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386</a:t>
                      </a:r>
                      <a:endParaRPr lang="en-US" sz="1800" b="1" dirty="0"/>
                    </a:p>
                  </a:txBody>
                  <a:tcPr marR="274320" marT="0" marB="0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1.1</a:t>
                      </a:r>
                      <a:endParaRPr lang="en-US" sz="1800" b="1" dirty="0"/>
                    </a:p>
                  </a:txBody>
                  <a:tcPr marL="0" marR="274320" marT="0" marB="0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388</a:t>
                      </a:r>
                      <a:endParaRPr lang="en-US" sz="1800" b="1" dirty="0"/>
                    </a:p>
                  </a:txBody>
                  <a:tcPr marR="274320" marT="0" marB="0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1.1</a:t>
                      </a:r>
                      <a:endParaRPr lang="en-US" sz="1800" b="1" dirty="0"/>
                    </a:p>
                  </a:txBody>
                  <a:tcPr marL="0" marR="274320" marT="0" marB="0">
                    <a:lnB w="12700" cmpd="sng">
                      <a:noFill/>
                    </a:lnB>
                  </a:tcPr>
                </a:tc>
              </a:tr>
              <a:tr h="266386">
                <a:tc>
                  <a:txBody>
                    <a:bodyPr/>
                    <a:lstStyle/>
                    <a:p>
                      <a:endParaRPr lang="en-US" sz="1800" b="1" dirty="0"/>
                    </a:p>
                  </a:txBody>
                  <a:tcPr marT="0" marB="0"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173038" algn="l"/>
                        </a:tabLst>
                      </a:pPr>
                      <a:r>
                        <a:rPr lang="en-ZA" sz="1800" b="1" u="none" dirty="0" smtClean="0">
                          <a:effectLst/>
                        </a:rPr>
                        <a:t>	Durban</a:t>
                      </a:r>
                      <a:endParaRPr lang="en-US" sz="1800" b="1" u="none" dirty="0">
                        <a:effectLst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2 063</a:t>
                      </a:r>
                      <a:endParaRPr lang="en-US" sz="1800" b="1" dirty="0"/>
                    </a:p>
                  </a:txBody>
                  <a:tcPr marR="274320" marT="0" marB="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6.1</a:t>
                      </a:r>
                      <a:endParaRPr lang="en-US" sz="1800" b="1" dirty="0"/>
                    </a:p>
                  </a:txBody>
                  <a:tcPr marL="0" marR="274320" marT="0" marB="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2096</a:t>
                      </a:r>
                      <a:endParaRPr lang="en-US" sz="1800" b="1" dirty="0"/>
                    </a:p>
                  </a:txBody>
                  <a:tcPr marR="274320" marT="0" marB="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6.0</a:t>
                      </a:r>
                      <a:endParaRPr lang="en-US" sz="1800" b="1" dirty="0"/>
                    </a:p>
                  </a:txBody>
                  <a:tcPr marL="0" marR="274320" marT="0" marB="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266386">
                <a:tc>
                  <a:txBody>
                    <a:bodyPr/>
                    <a:lstStyle/>
                    <a:p>
                      <a:endParaRPr lang="en-US" sz="1800" b="1" dirty="0"/>
                    </a:p>
                  </a:txBody>
                  <a:tcPr marT="0" marB="0"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173038" algn="l"/>
                        </a:tabLst>
                      </a:pPr>
                      <a:r>
                        <a:rPr lang="en-ZA" sz="1800" b="1" u="none" dirty="0" smtClean="0">
                          <a:effectLst/>
                        </a:rPr>
                        <a:t>	Pietermaritzburg</a:t>
                      </a:r>
                      <a:endParaRPr lang="en-US" sz="1800" b="1" u="non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372</a:t>
                      </a:r>
                      <a:endParaRPr lang="en-US" sz="1800" b="1" dirty="0"/>
                    </a:p>
                  </a:txBody>
                  <a:tcPr marR="274320" marT="0" marB="0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1.1</a:t>
                      </a:r>
                      <a:endParaRPr lang="en-US" sz="1800" b="1" dirty="0"/>
                    </a:p>
                  </a:txBody>
                  <a:tcPr marL="0" marR="274320" marT="0" marB="0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317</a:t>
                      </a:r>
                      <a:endParaRPr lang="en-US" sz="1800" b="1" dirty="0"/>
                    </a:p>
                  </a:txBody>
                  <a:tcPr marR="274320" marT="0" marB="0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0.9</a:t>
                      </a:r>
                      <a:endParaRPr lang="en-US" sz="1800" b="1" dirty="0"/>
                    </a:p>
                  </a:txBody>
                  <a:tcPr marL="0" marR="274320" marT="0" marB="0">
                    <a:lnT w="12700" cmpd="sng">
                      <a:noFill/>
                    </a:lnT>
                  </a:tcPr>
                </a:tc>
              </a:tr>
              <a:tr h="266386">
                <a:tc>
                  <a:txBody>
                    <a:bodyPr/>
                    <a:lstStyle/>
                    <a:p>
                      <a:endParaRPr lang="en-US" sz="1800" b="1" dirty="0"/>
                    </a:p>
                  </a:txBody>
                  <a:tcPr marT="0" marB="0"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173038" algn="l"/>
                        </a:tabLst>
                      </a:pPr>
                      <a:r>
                        <a:rPr lang="en-ZA" sz="1800" b="1" u="none" dirty="0" smtClean="0">
                          <a:effectLst/>
                        </a:rPr>
                        <a:t>	Kimberley</a:t>
                      </a:r>
                      <a:endParaRPr lang="en-US" sz="1800" b="1" u="non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133</a:t>
                      </a:r>
                      <a:endParaRPr lang="en-US" sz="1800" b="1" dirty="0"/>
                    </a:p>
                  </a:txBody>
                  <a:tcPr marR="274320" marT="0" marB="0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0.4</a:t>
                      </a:r>
                      <a:endParaRPr lang="en-US" sz="1800" b="1" dirty="0"/>
                    </a:p>
                  </a:txBody>
                  <a:tcPr marL="0" marR="274320" marT="0" marB="0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139</a:t>
                      </a:r>
                      <a:endParaRPr lang="en-US" sz="1800" b="1" dirty="0"/>
                    </a:p>
                  </a:txBody>
                  <a:tcPr marR="274320" marT="0" marB="0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0.4</a:t>
                      </a:r>
                      <a:endParaRPr lang="en-US" sz="1800" b="1" dirty="0"/>
                    </a:p>
                  </a:txBody>
                  <a:tcPr marL="0" marR="274320" marT="0" marB="0">
                    <a:lnB w="12700" cmpd="sng">
                      <a:noFill/>
                    </a:lnB>
                  </a:tcPr>
                </a:tc>
              </a:tr>
              <a:tr h="266386">
                <a:tc>
                  <a:txBody>
                    <a:bodyPr/>
                    <a:lstStyle/>
                    <a:p>
                      <a:endParaRPr lang="en-US" sz="1800" b="1" dirty="0"/>
                    </a:p>
                  </a:txBody>
                  <a:tcPr marT="0" marB="0"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173038" algn="l"/>
                        </a:tabLst>
                      </a:pPr>
                      <a:r>
                        <a:rPr lang="en-ZA" sz="1800" b="1" u="none" dirty="0" smtClean="0">
                          <a:effectLst/>
                        </a:rPr>
                        <a:t>	Bloemfontein</a:t>
                      </a:r>
                      <a:endParaRPr lang="en-US" sz="1800" b="1" u="non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317</a:t>
                      </a:r>
                      <a:endParaRPr lang="en-US" sz="1800" b="1" dirty="0"/>
                    </a:p>
                  </a:txBody>
                  <a:tcPr marR="274320" marT="0" marB="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0.9</a:t>
                      </a:r>
                      <a:endParaRPr lang="en-US" sz="1800" b="1" dirty="0"/>
                    </a:p>
                  </a:txBody>
                  <a:tcPr marL="0" marR="274320" marT="0" marB="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358</a:t>
                      </a:r>
                      <a:endParaRPr lang="en-US" sz="1800" b="1" dirty="0"/>
                    </a:p>
                  </a:txBody>
                  <a:tcPr marR="274320" marT="0" marB="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1.0</a:t>
                      </a:r>
                      <a:endParaRPr lang="en-US" sz="1800" b="1" dirty="0"/>
                    </a:p>
                  </a:txBody>
                  <a:tcPr marL="0" marR="274320" marT="0" marB="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266386">
                <a:tc>
                  <a:txBody>
                    <a:bodyPr/>
                    <a:lstStyle/>
                    <a:p>
                      <a:endParaRPr lang="en-US" sz="1800" b="1" dirty="0"/>
                    </a:p>
                  </a:txBody>
                  <a:tcPr marT="0" marB="0"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63B1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173038" algn="l"/>
                        </a:tabLst>
                      </a:pPr>
                      <a:r>
                        <a:rPr lang="en-ZA" sz="1800" b="1" u="none" dirty="0" smtClean="0">
                          <a:effectLst/>
                        </a:rPr>
                        <a:t>	Vaal</a:t>
                      </a:r>
                      <a:endParaRPr lang="en-US" sz="1800" b="1" u="none" dirty="0">
                        <a:effectLst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T w="12700" cmpd="sng">
                      <a:noFill/>
                    </a:lnT>
                    <a:lnB w="12700" cap="flat" cmpd="sng" algn="ctr">
                      <a:solidFill>
                        <a:srgbClr val="63B1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716</a:t>
                      </a:r>
                      <a:endParaRPr lang="en-US" sz="1800" b="1" dirty="0"/>
                    </a:p>
                  </a:txBody>
                  <a:tcPr marR="274320" marT="0" marB="0">
                    <a:lnT w="12700" cmpd="sng">
                      <a:noFill/>
                    </a:lnT>
                    <a:lnB w="12700" cap="flat" cmpd="sng" algn="ctr">
                      <a:solidFill>
                        <a:srgbClr val="63B1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2.1</a:t>
                      </a:r>
                      <a:endParaRPr lang="en-US" sz="1800" b="1" dirty="0"/>
                    </a:p>
                  </a:txBody>
                  <a:tcPr marL="0" marR="274320" marT="0" marB="0">
                    <a:lnT w="12700" cmpd="sng">
                      <a:noFill/>
                    </a:lnT>
                    <a:lnB w="12700" cap="flat" cmpd="sng" algn="ctr">
                      <a:solidFill>
                        <a:srgbClr val="63B1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840</a:t>
                      </a:r>
                      <a:endParaRPr lang="en-US" sz="1800" b="1" dirty="0"/>
                    </a:p>
                  </a:txBody>
                  <a:tcPr marR="274320" marT="0" marB="0">
                    <a:lnT w="12700" cmpd="sng">
                      <a:noFill/>
                    </a:lnT>
                    <a:lnB w="12700" cap="flat" cmpd="sng" algn="ctr">
                      <a:solidFill>
                        <a:srgbClr val="63B1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2.4</a:t>
                      </a:r>
                      <a:endParaRPr lang="en-US" sz="1800" b="1" dirty="0"/>
                    </a:p>
                  </a:txBody>
                  <a:tcPr marL="0" marR="274320" marT="0" marB="0">
                    <a:lnT w="12700" cmpd="sng">
                      <a:noFill/>
                    </a:lnT>
                    <a:lnB w="12700" cap="flat" cmpd="sng" algn="ctr">
                      <a:solidFill>
                        <a:srgbClr val="63B1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386">
                <a:tc>
                  <a:txBody>
                    <a:bodyPr/>
                    <a:lstStyle/>
                    <a:p>
                      <a:endParaRPr lang="en-US" sz="1800" b="1" dirty="0"/>
                    </a:p>
                  </a:txBody>
                  <a:tcPr marT="0" marB="0">
                    <a:lnR w="12700" cmpd="sng">
                      <a:noFill/>
                    </a:lnR>
                    <a:lnT w="12700" cap="flat" cmpd="sng" algn="ctr">
                      <a:solidFill>
                        <a:srgbClr val="63B1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173038" algn="l"/>
                        </a:tabLst>
                      </a:pPr>
                      <a:r>
                        <a:rPr lang="en-ZA" sz="1800" b="1" u="none" dirty="0" smtClean="0">
                          <a:effectLst/>
                        </a:rPr>
                        <a:t>	Greater Johannesburg</a:t>
                      </a:r>
                      <a:endParaRPr lang="en-US" sz="1800" b="1" u="none" dirty="0">
                        <a:effectLst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T w="12700" cap="flat" cmpd="sng" algn="ctr">
                      <a:solidFill>
                        <a:srgbClr val="63B1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1 934</a:t>
                      </a:r>
                      <a:endParaRPr lang="en-US" sz="1800" b="1" dirty="0"/>
                    </a:p>
                  </a:txBody>
                  <a:tcPr marR="274320" marT="0" marB="0">
                    <a:lnT w="12700" cap="flat" cmpd="sng" algn="ctr">
                      <a:solidFill>
                        <a:srgbClr val="63B1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5.7</a:t>
                      </a:r>
                      <a:endParaRPr lang="en-US" sz="1800" b="1" dirty="0"/>
                    </a:p>
                  </a:txBody>
                  <a:tcPr marL="0" marR="274320" marT="0" marB="0">
                    <a:lnT w="12700" cap="flat" cmpd="sng" algn="ctr">
                      <a:solidFill>
                        <a:srgbClr val="63B1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2127</a:t>
                      </a:r>
                      <a:endParaRPr lang="en-US" sz="1800" b="1" dirty="0"/>
                    </a:p>
                  </a:txBody>
                  <a:tcPr marR="274320" marT="0" marB="0">
                    <a:lnT w="12700" cap="flat" cmpd="sng" algn="ctr">
                      <a:solidFill>
                        <a:srgbClr val="63B1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6.1</a:t>
                      </a:r>
                      <a:endParaRPr lang="en-US" sz="1800" b="1" dirty="0"/>
                    </a:p>
                  </a:txBody>
                  <a:tcPr marL="0" marR="274320" marT="0" marB="0">
                    <a:lnT w="12700" cap="flat" cmpd="sng" algn="ctr">
                      <a:solidFill>
                        <a:srgbClr val="63B1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</a:tr>
              <a:tr h="266386">
                <a:tc>
                  <a:txBody>
                    <a:bodyPr/>
                    <a:lstStyle/>
                    <a:p>
                      <a:endParaRPr lang="en-US" sz="1800" b="1" dirty="0"/>
                    </a:p>
                  </a:txBody>
                  <a:tcPr marT="0" marB="0"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accent5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173038" algn="l"/>
                        </a:tabLst>
                      </a:pPr>
                      <a:r>
                        <a:rPr lang="en-ZA" sz="1800" b="1" u="none" dirty="0" smtClean="0">
                          <a:effectLst/>
                        </a:rPr>
                        <a:t>	Soweto</a:t>
                      </a:r>
                      <a:endParaRPr lang="en-US" sz="1800" b="1" u="none" dirty="0">
                        <a:effectLst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accent5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907</a:t>
                      </a:r>
                      <a:endParaRPr lang="en-US" sz="1800" b="1" dirty="0"/>
                    </a:p>
                  </a:txBody>
                  <a:tcPr marR="274320" marT="0" marB="0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accent5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2.7</a:t>
                      </a:r>
                      <a:endParaRPr lang="en-US" sz="1800" b="1" dirty="0"/>
                    </a:p>
                  </a:txBody>
                  <a:tcPr marL="0" marR="274320" marT="0" marB="0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accent5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804</a:t>
                      </a:r>
                      <a:endParaRPr lang="en-US" sz="1800" b="1" dirty="0"/>
                    </a:p>
                  </a:txBody>
                  <a:tcPr marR="274320" marT="0" marB="0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accent5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2.3</a:t>
                      </a:r>
                      <a:endParaRPr lang="en-US" sz="1800" b="1" dirty="0"/>
                    </a:p>
                  </a:txBody>
                  <a:tcPr marL="0" marR="274320" marT="0" marB="0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accent5">
                        <a:tint val="40000"/>
                      </a:schemeClr>
                    </a:solidFill>
                  </a:tcPr>
                </a:tc>
              </a:tr>
              <a:tr h="266386">
                <a:tc>
                  <a:txBody>
                    <a:bodyPr/>
                    <a:lstStyle/>
                    <a:p>
                      <a:endParaRPr lang="en-US" sz="1800" b="1" dirty="0"/>
                    </a:p>
                  </a:txBody>
                  <a:tcPr marT="0" marB="0"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173038" algn="l"/>
                        </a:tabLst>
                      </a:pPr>
                      <a:r>
                        <a:rPr lang="en-ZA" sz="1800" b="1" u="none" dirty="0" smtClean="0">
                          <a:effectLst/>
                        </a:rPr>
                        <a:t>	Reef</a:t>
                      </a:r>
                      <a:endParaRPr lang="en-US" sz="1800" b="1" u="none" dirty="0">
                        <a:effectLst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2 710</a:t>
                      </a:r>
                      <a:endParaRPr lang="en-US" sz="1800" b="1" dirty="0"/>
                    </a:p>
                  </a:txBody>
                  <a:tcPr marR="274320" marT="0" marB="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8.0</a:t>
                      </a:r>
                      <a:endParaRPr lang="en-US" sz="1800" b="1" dirty="0"/>
                    </a:p>
                  </a:txBody>
                  <a:tcPr marL="0" marR="274320" marT="0" marB="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3365</a:t>
                      </a:r>
                      <a:endParaRPr lang="en-US" sz="1800" b="1" dirty="0"/>
                    </a:p>
                  </a:txBody>
                  <a:tcPr marR="274320" marT="0" marB="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9.6</a:t>
                      </a:r>
                      <a:endParaRPr lang="en-US" sz="1800" b="1" dirty="0"/>
                    </a:p>
                  </a:txBody>
                  <a:tcPr marL="0" marR="274320" marT="0" marB="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266386">
                <a:tc>
                  <a:txBody>
                    <a:bodyPr/>
                    <a:lstStyle/>
                    <a:p>
                      <a:endParaRPr lang="en-US" sz="1800" b="1" dirty="0"/>
                    </a:p>
                  </a:txBody>
                  <a:tcPr marT="0" marB="0"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173038" algn="l"/>
                        </a:tabLst>
                      </a:pPr>
                      <a:r>
                        <a:rPr lang="en-ZA" sz="1800" b="1" u="none" dirty="0" smtClean="0">
                          <a:effectLst/>
                        </a:rPr>
                        <a:t>	Pretoria</a:t>
                      </a:r>
                      <a:endParaRPr lang="en-US" sz="1800" b="1" u="none" dirty="0">
                        <a:effectLst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1 344</a:t>
                      </a:r>
                      <a:endParaRPr lang="en-US" sz="1800" b="1" dirty="0"/>
                    </a:p>
                  </a:txBody>
                  <a:tcPr marR="274320" marT="0" marB="0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3.9</a:t>
                      </a:r>
                      <a:endParaRPr lang="en-US" sz="1800" b="1" dirty="0"/>
                    </a:p>
                  </a:txBody>
                  <a:tcPr marL="0" marR="274320" marT="0" marB="0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1615</a:t>
                      </a:r>
                      <a:endParaRPr lang="en-US" sz="1800" b="1" dirty="0"/>
                    </a:p>
                  </a:txBody>
                  <a:tcPr marR="274320" marT="0" marB="0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4.6</a:t>
                      </a:r>
                      <a:endParaRPr lang="en-US" sz="1800" b="1" dirty="0"/>
                    </a:p>
                  </a:txBody>
                  <a:tcPr marL="0" marR="274320" marT="0" marB="0">
                    <a:lnT w="12700" cmpd="sng">
                      <a:noFill/>
                    </a:lnT>
                  </a:tcPr>
                </a:tc>
              </a:tr>
            </a:tbl>
          </a:graphicData>
        </a:graphic>
      </p:graphicFrame>
      <p:sp>
        <p:nvSpPr>
          <p:cNvPr id="17530" name="Rectangle 5"/>
          <p:cNvSpPr>
            <a:spLocks noChangeArrowheads="1"/>
          </p:cNvSpPr>
          <p:nvPr/>
        </p:nvSpPr>
        <p:spPr bwMode="auto">
          <a:xfrm>
            <a:off x="8056563" y="1619250"/>
            <a:ext cx="7635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ZA" sz="1800" b="1">
                <a:solidFill>
                  <a:srgbClr val="000000"/>
                </a:solidFill>
                <a:latin typeface="Calibri" pitchFamily="34" charset="0"/>
              </a:rPr>
              <a:t>+2.7%</a:t>
            </a:r>
            <a:endParaRPr lang="en-US" sz="18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7531" name="TextBox 15"/>
          <p:cNvSpPr txBox="1">
            <a:spLocks noChangeArrowheads="1"/>
          </p:cNvSpPr>
          <p:nvPr/>
        </p:nvSpPr>
        <p:spPr bwMode="auto">
          <a:xfrm>
            <a:off x="3001963" y="723900"/>
            <a:ext cx="31400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ZA" sz="1800" b="1" dirty="0" smtClean="0">
                <a:solidFill>
                  <a:schemeClr val="tx1"/>
                </a:solidFill>
              </a:rPr>
              <a:t>2011 Source</a:t>
            </a:r>
            <a:r>
              <a:rPr lang="en-ZA" sz="1800" b="1" dirty="0">
                <a:solidFill>
                  <a:schemeClr val="tx1"/>
                </a:solidFill>
              </a:rPr>
              <a:t>: </a:t>
            </a:r>
            <a:r>
              <a:rPr lang="en-ZA" sz="1800" b="1" dirty="0" err="1">
                <a:solidFill>
                  <a:schemeClr val="tx1"/>
                </a:solidFill>
              </a:rPr>
              <a:t>IHS</a:t>
            </a:r>
            <a:r>
              <a:rPr lang="en-ZA" sz="1800" b="1" dirty="0">
                <a:solidFill>
                  <a:schemeClr val="tx1"/>
                </a:solidFill>
              </a:rPr>
              <a:t> Global Insight 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7532" name="AutoShape 9"/>
          <p:cNvSpPr>
            <a:spLocks noChangeArrowheads="1"/>
          </p:cNvSpPr>
          <p:nvPr/>
        </p:nvSpPr>
        <p:spPr bwMode="auto">
          <a:xfrm>
            <a:off x="7799388" y="5770563"/>
            <a:ext cx="106362" cy="136525"/>
          </a:xfrm>
          <a:prstGeom prst="upArrow">
            <a:avLst>
              <a:gd name="adj1" fmla="val 50000"/>
              <a:gd name="adj2" fmla="val 32090"/>
            </a:avLst>
          </a:prstGeom>
          <a:solidFill>
            <a:srgbClr val="C000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7534" name="AutoShape 10"/>
          <p:cNvSpPr>
            <a:spLocks noChangeArrowheads="1"/>
          </p:cNvSpPr>
          <p:nvPr/>
        </p:nvSpPr>
        <p:spPr bwMode="auto">
          <a:xfrm>
            <a:off x="7793038" y="5218113"/>
            <a:ext cx="109537" cy="136525"/>
          </a:xfrm>
          <a:prstGeom prst="downArrow">
            <a:avLst>
              <a:gd name="adj1" fmla="val 50000"/>
              <a:gd name="adj2" fmla="val 31160"/>
            </a:avLst>
          </a:prstGeom>
          <a:solidFill>
            <a:srgbClr val="33CC33"/>
          </a:solidFill>
          <a:ln w="9525">
            <a:solidFill>
              <a:srgbClr val="33CC33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7535" name="AutoShape 9"/>
          <p:cNvSpPr>
            <a:spLocks noChangeArrowheads="1"/>
          </p:cNvSpPr>
          <p:nvPr/>
        </p:nvSpPr>
        <p:spPr bwMode="auto">
          <a:xfrm>
            <a:off x="7799388" y="5480050"/>
            <a:ext cx="106362" cy="136525"/>
          </a:xfrm>
          <a:prstGeom prst="upArrow">
            <a:avLst>
              <a:gd name="adj1" fmla="val 50000"/>
              <a:gd name="adj2" fmla="val 32090"/>
            </a:avLst>
          </a:prstGeom>
          <a:solidFill>
            <a:srgbClr val="C000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1425615" y="66982"/>
            <a:ext cx="6432660" cy="682626"/>
          </a:xfrm>
          <a:prstGeom prst="round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rgbClr val="0099FF"/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5000"/>
              </a:lnSpc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2011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Population Updates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643742" y="6291944"/>
            <a:ext cx="21336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1876425" y="6248400"/>
            <a:ext cx="20875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1400" b="1">
                <a:solidFill>
                  <a:srgbClr val="FF0000"/>
                </a:solidFill>
              </a:rPr>
              <a:t>:   Significant increase</a:t>
            </a:r>
          </a:p>
        </p:txBody>
      </p:sp>
      <p:sp>
        <p:nvSpPr>
          <p:cNvPr id="18" name="AutoShape 9"/>
          <p:cNvSpPr>
            <a:spLocks noChangeArrowheads="1"/>
          </p:cNvSpPr>
          <p:nvPr/>
        </p:nvSpPr>
        <p:spPr bwMode="auto">
          <a:xfrm>
            <a:off x="1773237" y="6324600"/>
            <a:ext cx="106363" cy="136525"/>
          </a:xfrm>
          <a:prstGeom prst="upArrow">
            <a:avLst>
              <a:gd name="adj1" fmla="val 50000"/>
              <a:gd name="adj2" fmla="val 32089"/>
            </a:avLst>
          </a:prstGeom>
          <a:solidFill>
            <a:srgbClr val="C000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9" name="AutoShape 10"/>
          <p:cNvSpPr>
            <a:spLocks noChangeArrowheads="1"/>
          </p:cNvSpPr>
          <p:nvPr/>
        </p:nvSpPr>
        <p:spPr bwMode="auto">
          <a:xfrm>
            <a:off x="1770062" y="6584950"/>
            <a:ext cx="109538" cy="136525"/>
          </a:xfrm>
          <a:prstGeom prst="downArrow">
            <a:avLst>
              <a:gd name="adj1" fmla="val 50000"/>
              <a:gd name="adj2" fmla="val 31159"/>
            </a:avLst>
          </a:prstGeom>
          <a:solidFill>
            <a:srgbClr val="33CC33"/>
          </a:solidFill>
          <a:ln w="9525">
            <a:solidFill>
              <a:srgbClr val="33CC33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0" name="Rectangle 15"/>
          <p:cNvSpPr>
            <a:spLocks noChangeArrowheads="1"/>
          </p:cNvSpPr>
          <p:nvPr/>
        </p:nvSpPr>
        <p:spPr bwMode="auto">
          <a:xfrm>
            <a:off x="1827665" y="6477000"/>
            <a:ext cx="22653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1400" b="1" dirty="0">
                <a:solidFill>
                  <a:srgbClr val="33CC33"/>
                </a:solidFill>
              </a:rPr>
              <a:t> :   Significant decrease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0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9" name="Picture 8" descr="02397406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" y="76200"/>
            <a:ext cx="8890000" cy="6667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ounded Rectangle 6"/>
          <p:cNvSpPr/>
          <p:nvPr/>
        </p:nvSpPr>
        <p:spPr>
          <a:xfrm>
            <a:off x="2362201" y="1676400"/>
            <a:ext cx="4724400" cy="3041087"/>
          </a:xfrm>
          <a:prstGeom prst="roundRect">
            <a:avLst/>
          </a:prstGeom>
          <a:solidFill>
            <a:srgbClr val="0099FF">
              <a:alpha val="36000"/>
            </a:srgb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dist="88900" rotWithShape="0">
              <a:srgbClr val="000000">
                <a:alpha val="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5000"/>
              </a:lnSpc>
              <a:defRPr/>
            </a:pPr>
            <a:r>
              <a:rPr lang="en-ZA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2011</a:t>
            </a:r>
          </a:p>
          <a:p>
            <a:pPr algn="ctr">
              <a:lnSpc>
                <a:spcPct val="95000"/>
              </a:lnSpc>
              <a:defRPr/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Population Updates</a:t>
            </a:r>
          </a:p>
        </p:txBody>
      </p:sp>
      <p:sp>
        <p:nvSpPr>
          <p:cNvPr id="13319" name="TextBox 7"/>
          <p:cNvSpPr txBox="1">
            <a:spLocks noChangeArrowheads="1"/>
          </p:cNvSpPr>
          <p:nvPr/>
        </p:nvSpPr>
        <p:spPr bwMode="auto">
          <a:xfrm>
            <a:off x="2514600" y="6324600"/>
            <a:ext cx="4343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ZA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Visit us at www.saarf.co.za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ARF SAM">
  <a:themeElements>
    <a:clrScheme name="Custom 5">
      <a:dk1>
        <a:srgbClr val="000000"/>
      </a:dk1>
      <a:lt1>
        <a:srgbClr val="FFFFFF"/>
      </a:lt1>
      <a:dk2>
        <a:srgbClr val="FFFFFF"/>
      </a:dk2>
      <a:lt2>
        <a:srgbClr val="000000"/>
      </a:lt2>
      <a:accent1>
        <a:srgbClr val="4F81BD"/>
      </a:accent1>
      <a:accent2>
        <a:srgbClr val="C0504D"/>
      </a:accent2>
      <a:accent3>
        <a:srgbClr val="9BBB59"/>
      </a:accent3>
      <a:accent4>
        <a:srgbClr val="0099FF"/>
      </a:accent4>
      <a:accent5>
        <a:srgbClr val="4BACC6"/>
      </a:accent5>
      <a:accent6>
        <a:srgbClr val="F79646"/>
      </a:accent6>
      <a:hlink>
        <a:srgbClr val="00B050"/>
      </a:hlink>
      <a:folHlink>
        <a:srgbClr val="00B05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7728</TotalTime>
  <Words>399</Words>
  <Application>Microsoft Office PowerPoint</Application>
  <PresentationFormat>On-screen Show (4:3)</PresentationFormat>
  <Paragraphs>272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SAARF SAM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Nielsen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grammarsa01</dc:creator>
  <cp:lastModifiedBy>Jeanette Way</cp:lastModifiedBy>
  <cp:revision>1105</cp:revision>
  <dcterms:created xsi:type="dcterms:W3CDTF">2010-09-29T07:45:09Z</dcterms:created>
  <dcterms:modified xsi:type="dcterms:W3CDTF">2012-05-11T09:12:41Z</dcterms:modified>
</cp:coreProperties>
</file>