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7"/>
  </p:notesMasterIdLst>
  <p:handoutMasterIdLst>
    <p:handoutMasterId r:id="rId108"/>
  </p:handoutMasterIdLst>
  <p:sldIdLst>
    <p:sldId id="258" r:id="rId2"/>
    <p:sldId id="559" r:id="rId3"/>
    <p:sldId id="598" r:id="rId4"/>
    <p:sldId id="262" r:id="rId5"/>
    <p:sldId id="263" r:id="rId6"/>
    <p:sldId id="261" r:id="rId7"/>
    <p:sldId id="480" r:id="rId8"/>
    <p:sldId id="265" r:id="rId9"/>
    <p:sldId id="266" r:id="rId10"/>
    <p:sldId id="394" r:id="rId11"/>
    <p:sldId id="584" r:id="rId12"/>
    <p:sldId id="269" r:id="rId13"/>
    <p:sldId id="270" r:id="rId14"/>
    <p:sldId id="271" r:id="rId15"/>
    <p:sldId id="272" r:id="rId16"/>
    <p:sldId id="330" r:id="rId17"/>
    <p:sldId id="481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77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29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486" r:id="rId57"/>
    <p:sldId id="588" r:id="rId58"/>
    <p:sldId id="317" r:id="rId59"/>
    <p:sldId id="315" r:id="rId60"/>
    <p:sldId id="316" r:id="rId61"/>
    <p:sldId id="511" r:id="rId62"/>
    <p:sldId id="318" r:id="rId63"/>
    <p:sldId id="319" r:id="rId64"/>
    <p:sldId id="325" r:id="rId65"/>
    <p:sldId id="326" r:id="rId66"/>
    <p:sldId id="327" r:id="rId67"/>
    <p:sldId id="328" r:id="rId68"/>
    <p:sldId id="324" r:id="rId69"/>
    <p:sldId id="593" r:id="rId70"/>
    <p:sldId id="594" r:id="rId71"/>
    <p:sldId id="595" r:id="rId72"/>
    <p:sldId id="367" r:id="rId73"/>
    <p:sldId id="368" r:id="rId74"/>
    <p:sldId id="589" r:id="rId75"/>
    <p:sldId id="373" r:id="rId76"/>
    <p:sldId id="374" r:id="rId77"/>
    <p:sldId id="375" r:id="rId78"/>
    <p:sldId id="590" r:id="rId79"/>
    <p:sldId id="370" r:id="rId80"/>
    <p:sldId id="371" r:id="rId81"/>
    <p:sldId id="372" r:id="rId82"/>
    <p:sldId id="512" r:id="rId83"/>
    <p:sldId id="591" r:id="rId84"/>
    <p:sldId id="386" r:id="rId85"/>
    <p:sldId id="387" r:id="rId86"/>
    <p:sldId id="388" r:id="rId87"/>
    <p:sldId id="346" r:id="rId88"/>
    <p:sldId id="376" r:id="rId89"/>
    <p:sldId id="377" r:id="rId90"/>
    <p:sldId id="596" r:id="rId91"/>
    <p:sldId id="349" r:id="rId92"/>
    <p:sldId id="378" r:id="rId93"/>
    <p:sldId id="379" r:id="rId94"/>
    <p:sldId id="380" r:id="rId95"/>
    <p:sldId id="353" r:id="rId96"/>
    <p:sldId id="381" r:id="rId97"/>
    <p:sldId id="382" r:id="rId98"/>
    <p:sldId id="383" r:id="rId99"/>
    <p:sldId id="597" r:id="rId100"/>
    <p:sldId id="357" r:id="rId101"/>
    <p:sldId id="384" r:id="rId102"/>
    <p:sldId id="385" r:id="rId103"/>
    <p:sldId id="364" r:id="rId104"/>
    <p:sldId id="389" r:id="rId105"/>
    <p:sldId id="592" r:id="rId10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mmarsa01" initials="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6699FF"/>
    <a:srgbClr val="3773BF"/>
    <a:srgbClr val="89AAD3"/>
    <a:srgbClr val="3377FF"/>
    <a:srgbClr val="C68C52"/>
    <a:srgbClr val="FFDE75"/>
    <a:srgbClr val="FFD13F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49" autoAdjust="0"/>
    <p:restoredTop sz="97226" autoAdjust="0"/>
  </p:normalViewPr>
  <p:slideViewPr>
    <p:cSldViewPr>
      <p:cViewPr>
        <p:scale>
          <a:sx n="66" d="100"/>
          <a:sy n="66" d="100"/>
        </p:scale>
        <p:origin x="-1938" y="-708"/>
      </p:cViewPr>
      <p:guideLst>
        <p:guide orient="horz" pos="3456"/>
        <p:guide pos="53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ommentAuthors" Target="commentAuthor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36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png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png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8EF500-0626-4A07-8410-B5A948EE9621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D29A94-507F-4BC6-A03D-D44E6EA2C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39686B-B896-4A65-B33B-A1F2418B8528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1C8153-1F00-430E-A927-536F1CD6B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1A012-9552-44B1-97B2-4D4996DEC272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AC5D9F-BF8B-402C-91F3-645A7E75320F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9300"/>
            <a:ext cx="4946650" cy="3709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6463"/>
            <a:ext cx="4987925" cy="4468812"/>
          </a:xfrm>
          <a:noFill/>
        </p:spPr>
        <p:txBody>
          <a:bodyPr wrap="square" lIns="90282" tIns="45140" rIns="90282" bIns="4514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FEB85-7FF4-4B6A-ADDA-4FE1C5A3A6C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F064B0-BDF3-4514-A4DD-07F5D03F507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5200" y="769938"/>
            <a:ext cx="4929188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700588"/>
            <a:ext cx="4975225" cy="44624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BA3CEB-941A-4CD5-96B2-733926E8E76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5200" y="769938"/>
            <a:ext cx="4929188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700588"/>
            <a:ext cx="4975225" cy="44624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985E38-0483-4005-927D-52F0858267F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35013"/>
            <a:ext cx="4981575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4875"/>
            <a:ext cx="4981575" cy="4475163"/>
          </a:xfrm>
          <a:noFill/>
        </p:spPr>
        <p:txBody>
          <a:bodyPr wrap="square" lIns="93432" rIns="9343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E2B068-E0C3-496B-AB76-7DF2FCF0536D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35013"/>
            <a:ext cx="4981575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4875"/>
            <a:ext cx="4981575" cy="4475163"/>
          </a:xfrm>
          <a:noFill/>
        </p:spPr>
        <p:txBody>
          <a:bodyPr wrap="square" lIns="93432" rIns="9343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4E4B6E-CCD2-4BC2-BA0E-916EFF3FCA4F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35013"/>
            <a:ext cx="4981575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4875"/>
            <a:ext cx="4981575" cy="4475163"/>
          </a:xfrm>
          <a:noFill/>
        </p:spPr>
        <p:txBody>
          <a:bodyPr wrap="square" lIns="93432" rIns="9343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250B5A-EBDC-466A-AD4B-0B910636589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716463"/>
            <a:ext cx="4994275" cy="4468812"/>
          </a:xfrm>
          <a:noFill/>
        </p:spPr>
        <p:txBody>
          <a:bodyPr wrap="square" lIns="92466" tIns="47043" rIns="92466" bIns="4704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03F661-7EAB-46C8-A0E0-9FE6412682A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41A359-F0B1-4AD0-BAB5-085070BF3C3D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BECFE7-8029-446E-A5A9-097029DA7AD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716463"/>
            <a:ext cx="4994275" cy="4468812"/>
          </a:xfrm>
          <a:noFill/>
        </p:spPr>
        <p:txBody>
          <a:bodyPr wrap="square" lIns="92466" tIns="47043" rIns="92466" bIns="4704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4E0582-2874-406A-8380-9B4DD01345D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37FA5A-5A3F-4FC6-9F17-E473FA8BBE5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2ADB1C-B09D-4594-8AA7-603BF6DF4FE9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90C9F-84F7-4A8C-96FC-B85C7346E76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C673B5-C9F3-480B-902F-AD900188F21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8B1BC5-9DB5-40E1-B6FA-46D9E462F36D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149DE0-FA9B-4A9D-AB55-9E5BF090EEC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6D02AC-2AFF-49D5-8055-F95D3EA1EA5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1330E6-6DFF-48FC-B13E-C4DF3C082B65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FB539A-52C9-4D74-A42B-9A87425CBE6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9600CB-3685-4965-BDE3-F6EAA8205EF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716463"/>
            <a:ext cx="4994275" cy="4468812"/>
          </a:xfrm>
          <a:noFill/>
        </p:spPr>
        <p:txBody>
          <a:bodyPr wrap="square" lIns="92466" tIns="47043" rIns="92466" bIns="4704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89F3FD-A47E-4E15-91D3-18F479A5052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9ABDB-4190-42A6-B6AD-BCEB0298601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D88371-AA63-4560-B8EF-9DAE273037E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CAC09B-C5DD-44B9-A82A-895BCBEEE35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5E32B5-4696-4289-98F2-2E363778BE0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641378-E336-4ADF-A273-129AD1502DE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F9D64-C8C7-4EF1-97E7-DE84E072BA0F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57253-4CD7-445D-B15B-B38365DEC2E0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FF73D-4FD5-43D2-80C9-1B47446DC9F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391E2B-DA66-49BB-AC2D-D5D3DF79A93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CCE0F-3CB8-4510-9A1A-F2AA546B979D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716463"/>
            <a:ext cx="4994275" cy="4468812"/>
          </a:xfrm>
          <a:noFill/>
        </p:spPr>
        <p:txBody>
          <a:bodyPr wrap="square" lIns="92466" tIns="47043" rIns="92466" bIns="4704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F53C9D-6170-47C5-B68F-1804D7B7FC7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A026B-98A2-4BE5-BA25-594C94D0C185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9AFF21-6C6B-4579-9279-2D213D8DB90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2619B0-E5B6-42B2-91AC-D8341B85415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BA5891-B90A-4C6D-B2D3-1F001F7FBA21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1D7F89-EB82-4183-893C-88A4EBCB657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0B05DB-3889-4FAC-A718-5C13C32B495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C18A12-A6B9-452C-BA98-C213D358DB9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92F35B-A1CC-43C0-9FE1-26BF51F9249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52A799-C959-4A03-BDD0-4E032DD073D0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64E594-DE73-4DBB-8DEF-C8A45B36C322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716463"/>
            <a:ext cx="4994275" cy="4468812"/>
          </a:xfrm>
          <a:noFill/>
        </p:spPr>
        <p:txBody>
          <a:bodyPr wrap="square" lIns="92466" tIns="47043" rIns="92466" bIns="4704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66EC12-217D-4A52-B5D1-34FA7B461E2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E9BC82-D8C3-411E-812F-6B3C715A16B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89143-70C4-4941-A1BA-CBA9B3BDABA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9C9174-02F9-4A3A-9351-C631C9FD8A5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F2019A-05D6-43FE-B647-C65E5A49C3AA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0888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0"/>
            <a:ext cx="4995862" cy="4464050"/>
          </a:xfrm>
          <a:noFill/>
        </p:spPr>
        <p:txBody>
          <a:bodyPr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2EFAE-7A72-47B1-A9E1-2689354FF3A0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524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6463"/>
            <a:ext cx="4995862" cy="4464050"/>
          </a:xfrm>
          <a:noFill/>
        </p:spPr>
        <p:txBody>
          <a:bodyPr wrap="square" lIns="94866" tIns="47431" rIns="94866" bIns="4743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E6B736-CCFB-44ED-B152-566C1162E2A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4050"/>
          </a:xfrm>
          <a:noFill/>
        </p:spPr>
        <p:txBody>
          <a:bodyPr wrap="square" lIns="92805" tIns="46403" rIns="92805" bIns="4640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611755-5EF0-4219-91A1-2E12C7C1840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4347F8-AA0D-4E62-BBE4-2E816709BC2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3713E-4153-4CE8-B498-3AC8E0E125C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DDB7B1-3D6E-49B7-B654-D52148274C6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9300"/>
            <a:ext cx="4946650" cy="3709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6463"/>
            <a:ext cx="4987925" cy="4468812"/>
          </a:xfrm>
          <a:noFill/>
        </p:spPr>
        <p:txBody>
          <a:bodyPr wrap="square" lIns="90282" tIns="45140" rIns="90282" bIns="4514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2AE26-F538-4B08-8BE1-3A34E10DFEE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A952F-0106-4964-81F7-F971F607E2D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618106-9D67-4B2D-BF7A-74B17445B40A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524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6463"/>
            <a:ext cx="4995862" cy="4464050"/>
          </a:xfrm>
          <a:noFill/>
        </p:spPr>
        <p:txBody>
          <a:bodyPr wrap="square" lIns="94866" tIns="47431" rIns="94866" bIns="4743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8277E4-75A0-4788-9CFE-F273FCCA5AA2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4050"/>
          </a:xfrm>
          <a:noFill/>
        </p:spPr>
        <p:txBody>
          <a:bodyPr wrap="square" lIns="92805" tIns="46403" rIns="92805" bIns="4640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1542D7-ACFA-44B6-819C-DE5E0D6B4E3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716463"/>
            <a:ext cx="4994275" cy="4468812"/>
          </a:xfrm>
          <a:noFill/>
        </p:spPr>
        <p:txBody>
          <a:bodyPr wrap="square" lIns="92466" tIns="47043" rIns="92466" bIns="4704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105ABD-9B65-4530-9E56-4B716F3D1CF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716463"/>
            <a:ext cx="4994275" cy="4468812"/>
          </a:xfrm>
          <a:noFill/>
        </p:spPr>
        <p:txBody>
          <a:bodyPr wrap="square" lIns="92466" tIns="47043" rIns="92466" bIns="4704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9C1FB7-5405-4EBC-91F0-8D7407D99AC1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9EBFA5-EF08-47FF-86F4-A20435C7339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4050"/>
          </a:xfrm>
          <a:noFill/>
        </p:spPr>
        <p:txBody>
          <a:bodyPr wrap="square" lIns="92805" tIns="46403" rIns="92805" bIns="4640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636670-8147-4016-B22C-A6413FBAB59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EC212F-4701-430E-9BCF-746F208E8C80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21C3E3-6BEA-4DE6-ABDF-5975C7FD7C8A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35013"/>
            <a:ext cx="4981575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4875"/>
            <a:ext cx="4981575" cy="4475163"/>
          </a:xfrm>
          <a:noFill/>
        </p:spPr>
        <p:txBody>
          <a:bodyPr wrap="square" lIns="93432" tIns="46719" rIns="93432" bIns="4671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4A7D44-D594-42CB-AB8A-A040F481F94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E8F197-E67E-4832-BB94-D0E031B262E9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4050"/>
          </a:xfrm>
          <a:noFill/>
        </p:spPr>
        <p:txBody>
          <a:bodyPr wrap="square" lIns="92805" tIns="46403" rIns="92805" bIns="4640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CEA1AC-232B-4B3F-883E-895E19E9ADF2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12C1-720A-4C17-AD4E-8C2E9E0CEF7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86F728-DF9D-4B22-9FFA-3F925CB1AB6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FE44C7-616C-4537-8928-5268B14EE552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4050"/>
          </a:xfrm>
          <a:noFill/>
        </p:spPr>
        <p:txBody>
          <a:bodyPr wrap="square" lIns="92805" tIns="46403" rIns="92805" bIns="4640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56C97D-9C9A-4E5B-AD0D-F9090E64D9B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FD990F-EA22-4879-96A0-118FE1F438D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46D856-4B86-4098-B51F-DB950B746AC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322BF2-DAE3-4DF2-B99B-A190507D320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4050"/>
          </a:xfrm>
          <a:noFill/>
        </p:spPr>
        <p:txBody>
          <a:bodyPr wrap="square" lIns="92805" tIns="46403" rIns="92805" bIns="4640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5D4E8D-7AAF-4F60-8B43-86BEFE87815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9300"/>
            <a:ext cx="4946650" cy="3709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6463"/>
            <a:ext cx="4987925" cy="4468812"/>
          </a:xfrm>
          <a:noFill/>
        </p:spPr>
        <p:txBody>
          <a:bodyPr wrap="square" lIns="90282" tIns="45140" rIns="90282" bIns="4514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CA7BBD-F56F-46B7-9BA1-11BC6D283B9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AD707A-912D-4E10-B8E5-6D8381178C1A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BD23E-99D8-471D-90FC-9E292A0F654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EB3FC1-E9C5-4CDB-A124-AB2F65449CA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4050"/>
          </a:xfrm>
          <a:noFill/>
        </p:spPr>
        <p:txBody>
          <a:bodyPr wrap="square" lIns="92805" tIns="46403" rIns="92805" bIns="4640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B1600E-ECFB-4150-83C1-B6862E1A3A6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4B8CEC-2F86-4FC7-816D-15FFBDCD53F0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76D947-FF07-4A9B-A40C-55707A8DB5E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31E5E7-F5EB-4269-A2B8-6CAD4B601FD1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4050"/>
          </a:xfrm>
          <a:noFill/>
        </p:spPr>
        <p:txBody>
          <a:bodyPr wrap="square" lIns="92805" tIns="46403" rIns="92805" bIns="4640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50FB4E-5BB2-4709-ABA3-EE2C5B1BD2A2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61C221-2B98-43F8-BA00-B36549863725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1141FE-5A40-4600-B3EA-BA5250F334CA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9300"/>
            <a:ext cx="4946650" cy="3709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6463"/>
            <a:ext cx="4987925" cy="4468812"/>
          </a:xfrm>
          <a:noFill/>
        </p:spPr>
        <p:txBody>
          <a:bodyPr wrap="square" lIns="90282" tIns="45140" rIns="90282" bIns="4514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202453-9758-440D-A9BC-9CCC9D113CC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2F94BD-98A4-4039-AAAB-D5654E43502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BC69F7-642A-4F9A-A264-4D5FE972B740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4050"/>
          </a:xfrm>
          <a:noFill/>
        </p:spPr>
        <p:txBody>
          <a:bodyPr wrap="square" lIns="92805" tIns="46403" rIns="92805" bIns="4640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FBC27F-E46B-42F0-B83E-FC5EE4CBBAE0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CEB8B2-4B0F-44C3-85EE-FE1B567B488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AB5973-7E7D-4FFD-A641-D76BC59E7290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4050"/>
          </a:xfrm>
          <a:noFill/>
        </p:spPr>
        <p:txBody>
          <a:bodyPr wrap="square" lIns="92805" tIns="46403" rIns="92805" bIns="4640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819BDF-1191-4995-ACF0-C349E2FF434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533F81-1297-4172-A393-D5181945E3AD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3114675" y="4800600"/>
            <a:ext cx="2914650" cy="1239838"/>
            <a:chOff x="3115089" y="4800600"/>
            <a:chExt cx="2913822" cy="1239079"/>
          </a:xfrm>
        </p:grpSpPr>
        <p:sp>
          <p:nvSpPr>
            <p:cNvPr id="5" name="Rounded Rectangle 17"/>
            <p:cNvSpPr/>
            <p:nvPr/>
          </p:nvSpPr>
          <p:spPr>
            <a:xfrm>
              <a:off x="3115089" y="4800600"/>
              <a:ext cx="2913822" cy="12390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5" descr="Nielsen_V_300dp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3378" y="5080976"/>
              <a:ext cx="2231622" cy="648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74638"/>
            <a:ext cx="7918450" cy="601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2613" y="1481138"/>
            <a:ext cx="8191500" cy="442753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74638"/>
            <a:ext cx="8183563" cy="601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2613" y="1481138"/>
            <a:ext cx="8191500" cy="44005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173788" y="6467475"/>
            <a:ext cx="823912" cy="2524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6A4CEEF-2050-4BDF-8EAB-7DD1478F6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613" y="274638"/>
            <a:ext cx="8191500" cy="5607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1113" y="5467350"/>
            <a:ext cx="9153526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0" descr="Nielsen_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6238875"/>
            <a:ext cx="10604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343400" y="6248400"/>
            <a:ext cx="547688" cy="5476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343400" y="6334125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fld id="{B8E29EBB-6B43-4A1D-8A57-EB12E7112351}" type="slidenum">
              <a:rPr lang="en-US" sz="1600" b="1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32" name="Picture 82" descr="SAARF Log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696200" y="6172200"/>
            <a:ext cx="1328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Nielsen_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6238875"/>
            <a:ext cx="10604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343400" y="6248400"/>
            <a:ext cx="547688" cy="5476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343400" y="6334125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fld id="{815D3AA8-8AFC-42C5-8645-1B6A8F4E7F21}" type="slidenum">
              <a:rPr lang="en-US" sz="16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76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9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89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2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4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5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6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95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8.v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1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3276600" y="435451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Prepared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2332038"/>
            <a:ext cx="57912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SAARF  RAMS</a:t>
            </a:r>
            <a:r>
              <a:rPr lang="en-GB" sz="5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®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February 2012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2933700" y="4953000"/>
            <a:ext cx="3276600" cy="1371600"/>
            <a:chOff x="3115089" y="4800600"/>
            <a:chExt cx="2913822" cy="1239079"/>
          </a:xfrm>
        </p:grpSpPr>
        <p:sp>
          <p:nvSpPr>
            <p:cNvPr id="6" name="Rounded Rectangle 5"/>
            <p:cNvSpPr/>
            <p:nvPr/>
          </p:nvSpPr>
          <p:spPr>
            <a:xfrm>
              <a:off x="3115089" y="4800600"/>
              <a:ext cx="2913822" cy="12390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8444" name="Picture 5" descr="Nielsen_V_300dp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83378" y="5080976"/>
              <a:ext cx="2231622" cy="648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6" name="Group 7"/>
          <p:cNvGrpSpPr>
            <a:grpSpLocks/>
          </p:cNvGrpSpPr>
          <p:nvPr/>
        </p:nvGrpSpPr>
        <p:grpSpPr bwMode="auto">
          <a:xfrm>
            <a:off x="3000375" y="457200"/>
            <a:ext cx="3067050" cy="1371600"/>
            <a:chOff x="3105978" y="332831"/>
            <a:chExt cx="2913822" cy="1239079"/>
          </a:xfrm>
        </p:grpSpPr>
        <p:sp>
          <p:nvSpPr>
            <p:cNvPr id="9" name="Rounded Rectangle 8"/>
            <p:cNvSpPr/>
            <p:nvPr/>
          </p:nvSpPr>
          <p:spPr>
            <a:xfrm>
              <a:off x="3105978" y="332831"/>
              <a:ext cx="2913822" cy="12390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8440" name="Picture 103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10778" y="457200"/>
              <a:ext cx="2362200" cy="966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09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71488" y="1182688"/>
          <a:ext cx="8147050" cy="4870450"/>
        </p:xfrm>
        <a:graphic>
          <a:graphicData uri="http://schemas.openxmlformats.org/presentationml/2006/ole">
            <p:oleObj spid="_x0000_s171009" r:id="rId4" imgW="8151058" imgH="4871126" progId="Excel.Chart.8">
              <p:embed/>
            </p:oleObj>
          </a:graphicData>
        </a:graphic>
      </p:graphicFrame>
      <p:sp>
        <p:nvSpPr>
          <p:cNvPr id="1522692" name="AutoShape 4"/>
          <p:cNvSpPr>
            <a:spLocks noChangeArrowheads="1"/>
          </p:cNvSpPr>
          <p:nvPr/>
        </p:nvSpPr>
        <p:spPr bwMode="auto">
          <a:xfrm>
            <a:off x="609600" y="61436"/>
            <a:ext cx="8001000" cy="115776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 Radio Listening by ¼ Hour on average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-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Saturday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8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25381" name="Rectangle 5"/>
          <p:cNvSpPr>
            <a:spLocks noChangeArrowheads="1"/>
          </p:cNvSpPr>
          <p:nvPr/>
        </p:nvSpPr>
        <p:spPr bwMode="auto">
          <a:xfrm>
            <a:off x="323850" y="2452688"/>
            <a:ext cx="840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6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0211" name="Text Box 6"/>
          <p:cNvSpPr txBox="1">
            <a:spLocks noChangeArrowheads="1"/>
          </p:cNvSpPr>
          <p:nvPr/>
        </p:nvSpPr>
        <p:spPr bwMode="auto">
          <a:xfrm>
            <a:off x="657225" y="4254500"/>
            <a:ext cx="820896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55663" algn="l"/>
                <a:tab pos="1089025" algn="l"/>
              </a:tabLst>
            </a:pPr>
            <a:r>
              <a:rPr lang="en-US" sz="2400"/>
              <a:t>Note:  	The following charts have been rebased on 			Diary Keepers in Free State Only.</a:t>
            </a:r>
          </a:p>
        </p:txBody>
      </p:sp>
      <p:sp>
        <p:nvSpPr>
          <p:cNvPr id="1125385" name="AutoShape 9"/>
          <p:cNvSpPr>
            <a:spLocks noChangeArrowheads="1"/>
          </p:cNvSpPr>
          <p:nvPr/>
        </p:nvSpPr>
        <p:spPr bwMode="auto">
          <a:xfrm>
            <a:off x="1793875" y="2400300"/>
            <a:ext cx="5594350" cy="1077913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Free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447800"/>
          <a:ext cx="8863647" cy="43434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7400"/>
                <a:gridCol w="841375"/>
              </a:tblGrid>
              <a:tr h="4343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116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1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Karabo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1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Kovsie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 97.0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1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Lentswe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1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Mosupatsela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Stereo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1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Motheo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902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NALEDI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	STATION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811924" y="98441"/>
            <a:ext cx="7914818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b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Free State - 1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Free State)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72200" y="1036983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sp>
        <p:nvSpPr>
          <p:cNvPr id="11" name="Text Box 410"/>
          <p:cNvSpPr txBox="1">
            <a:spLocks noChangeArrowheads="1"/>
          </p:cNvSpPr>
          <p:nvPr/>
        </p:nvSpPr>
        <p:spPr bwMode="auto">
          <a:xfrm>
            <a:off x="3505200" y="5878513"/>
            <a:ext cx="472440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      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+mn-cs"/>
                <a:sym typeface="Wingdings" pitchFamily="2" charset="2"/>
              </a:rPr>
              <a:t>Significantly up on Feb 11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  <a:sym typeface="Wingdings" pitchFamily="2" charset="2"/>
            </a:endParaRPr>
          </a:p>
        </p:txBody>
      </p:sp>
      <p:sp>
        <p:nvSpPr>
          <p:cNvPr id="352265" name="Rectangle 11"/>
          <p:cNvSpPr>
            <a:spLocks noChangeArrowheads="1"/>
          </p:cNvSpPr>
          <p:nvPr/>
        </p:nvSpPr>
        <p:spPr bwMode="auto">
          <a:xfrm>
            <a:off x="3581400" y="58070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2266" name="Rectangle 13"/>
          <p:cNvSpPr>
            <a:spLocks noChangeArrowheads="1"/>
          </p:cNvSpPr>
          <p:nvPr/>
        </p:nvSpPr>
        <p:spPr bwMode="auto">
          <a:xfrm>
            <a:off x="7945438" y="4465638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723456"/>
          <a:ext cx="8863647" cy="40677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7400"/>
                <a:gridCol w="841375"/>
              </a:tblGrid>
              <a:tr h="4419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96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9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OVERVAAL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STEREO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9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QwaQwa Radio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9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Panorama 107.6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9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Rosestad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100.6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9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SETSOTO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STEREO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.1</a:t>
                      </a:r>
                      <a:endParaRPr kumimoji="0" lang="en-ZA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6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Community – Free State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811924" y="98441"/>
            <a:ext cx="7914818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Free State - 2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Free State)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72200" y="123086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56354" name="Text Box 6"/>
          <p:cNvSpPr txBox="1">
            <a:spLocks noChangeArrowheads="1"/>
          </p:cNvSpPr>
          <p:nvPr/>
        </p:nvSpPr>
        <p:spPr bwMode="auto">
          <a:xfrm>
            <a:off x="1143000" y="4254500"/>
            <a:ext cx="767556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55663" algn="l"/>
                <a:tab pos="1089025" algn="l"/>
              </a:tabLst>
            </a:pPr>
            <a:r>
              <a:rPr lang="en-US" sz="2400"/>
              <a:t>Note:  	The following chart has been rebased on 			Diary Keepers in Northern Cape Only.</a:t>
            </a:r>
          </a:p>
        </p:txBody>
      </p:sp>
      <p:sp>
        <p:nvSpPr>
          <p:cNvPr id="1131529" name="AutoShape 9"/>
          <p:cNvSpPr>
            <a:spLocks noChangeArrowheads="1"/>
          </p:cNvSpPr>
          <p:nvPr/>
        </p:nvSpPr>
        <p:spPr bwMode="auto">
          <a:xfrm>
            <a:off x="1214439" y="2400300"/>
            <a:ext cx="6634162" cy="1092315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Northern Cape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50800" y="1905001"/>
          <a:ext cx="9009061" cy="35813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89462"/>
                <a:gridCol w="228600"/>
                <a:gridCol w="1066800"/>
                <a:gridCol w="228600"/>
                <a:gridCol w="1049338"/>
                <a:gridCol w="228600"/>
                <a:gridCol w="855662"/>
                <a:gridCol w="761999"/>
              </a:tblGrid>
              <a:tr h="4520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15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Magareng</a:t>
                      </a: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KABOESNA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98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ZA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NFM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ORANIA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Riverside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98.2Fm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304800" y="98441"/>
            <a:ext cx="8696557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Northern Cape - 1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(Based on Diary Keepers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 Northern Cape)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72200" y="123086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grpSp>
        <p:nvGrpSpPr>
          <p:cNvPr id="358408" name="Group 677"/>
          <p:cNvGrpSpPr>
            <a:grpSpLocks/>
          </p:cNvGrpSpPr>
          <p:nvPr/>
        </p:nvGrpSpPr>
        <p:grpSpPr bwMode="auto">
          <a:xfrm>
            <a:off x="76200" y="5881688"/>
            <a:ext cx="3697288" cy="519112"/>
            <a:chOff x="19" y="3630"/>
            <a:chExt cx="2329" cy="327"/>
          </a:xfrm>
        </p:grpSpPr>
        <p:sp>
          <p:nvSpPr>
            <p:cNvPr id="6" name="Rectangle 678"/>
            <p:cNvSpPr>
              <a:spLocks noChangeArrowheads="1"/>
            </p:cNvSpPr>
            <p:nvPr/>
          </p:nvSpPr>
          <p:spPr bwMode="auto">
            <a:xfrm>
              <a:off x="141" y="3657"/>
              <a:ext cx="2207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Large Urban data only</a:t>
              </a:r>
            </a:p>
          </p:txBody>
        </p:sp>
        <p:sp>
          <p:nvSpPr>
            <p:cNvPr id="7" name="Rectangle 679"/>
            <p:cNvSpPr>
              <a:spLocks noChangeArrowheads="1"/>
            </p:cNvSpPr>
            <p:nvPr/>
          </p:nvSpPr>
          <p:spPr bwMode="auto">
            <a:xfrm>
              <a:off x="19" y="3630"/>
              <a:ext cx="203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DADF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8" name="Rectangle 1015"/>
          <p:cNvSpPr>
            <a:spLocks noChangeArrowheads="1"/>
          </p:cNvSpPr>
          <p:nvPr/>
        </p:nvSpPr>
        <p:spPr bwMode="auto">
          <a:xfrm>
            <a:off x="1447800" y="3900488"/>
            <a:ext cx="322263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50800" y="1905001"/>
          <a:ext cx="9009061" cy="35051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89462"/>
                <a:gridCol w="228600"/>
                <a:gridCol w="1066800"/>
                <a:gridCol w="228600"/>
                <a:gridCol w="1049338"/>
                <a:gridCol w="228600"/>
                <a:gridCol w="855662"/>
                <a:gridCol w="761999"/>
              </a:tblGrid>
              <a:tr h="5169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5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9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Teemaneng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Stereo 89.1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9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Ulwazi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 88.9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0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X-K Fm 107.9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9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Community – Northern Cape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304800" y="98441"/>
            <a:ext cx="8696557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Northern Cape - 2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(Based on Diary Keepers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 Northern Cape)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72200" y="123086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57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71488" y="1182688"/>
          <a:ext cx="8147050" cy="4870450"/>
        </p:xfrm>
        <a:graphic>
          <a:graphicData uri="http://schemas.openxmlformats.org/presentationml/2006/ole">
            <p:oleObj spid="_x0000_s173057" r:id="rId4" imgW="8151058" imgH="4871126" progId="Excel.Chart.8">
              <p:embed/>
            </p:oleObj>
          </a:graphicData>
        </a:graphic>
      </p:graphicFrame>
      <p:sp>
        <p:nvSpPr>
          <p:cNvPr id="1522692" name="AutoShape 4"/>
          <p:cNvSpPr>
            <a:spLocks noChangeArrowheads="1"/>
          </p:cNvSpPr>
          <p:nvPr/>
        </p:nvSpPr>
        <p:spPr bwMode="auto">
          <a:xfrm>
            <a:off x="609600" y="61436"/>
            <a:ext cx="8001000" cy="115776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 Radio Listening by ¼ Hour on average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-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Sunday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5" name="Object 2"/>
          <p:cNvGraphicFramePr>
            <a:graphicFrameLocks noChangeAspect="1"/>
          </p:cNvGraphicFramePr>
          <p:nvPr/>
        </p:nvGraphicFramePr>
        <p:xfrm>
          <a:off x="558800" y="1168400"/>
          <a:ext cx="4159250" cy="5051425"/>
        </p:xfrm>
        <a:graphic>
          <a:graphicData uri="http://schemas.openxmlformats.org/presentationml/2006/ole">
            <p:oleObj spid="_x0000_s175105" r:id="rId4" imgW="4157832" imgH="5047925" progId="Excel.Chart.8">
              <p:embed/>
            </p:oleObj>
          </a:graphicData>
        </a:graphic>
      </p:graphicFrame>
      <p:graphicFrame>
        <p:nvGraphicFramePr>
          <p:cNvPr id="175106" name="Object 3"/>
          <p:cNvGraphicFramePr>
            <a:graphicFrameLocks noChangeAspect="1"/>
          </p:cNvGraphicFramePr>
          <p:nvPr/>
        </p:nvGraphicFramePr>
        <p:xfrm>
          <a:off x="4597400" y="1244600"/>
          <a:ext cx="4130675" cy="5019675"/>
        </p:xfrm>
        <a:graphic>
          <a:graphicData uri="http://schemas.openxmlformats.org/presentationml/2006/ole">
            <p:oleObj spid="_x0000_s175106" r:id="rId5" imgW="4133446" imgH="5023539" progId="Excel.Chart.8">
              <p:embed/>
            </p:oleObj>
          </a:graphicData>
        </a:graphic>
      </p:graphicFrame>
      <p:sp>
        <p:nvSpPr>
          <p:cNvPr id="175107" name="Rectangle 4"/>
          <p:cNvSpPr>
            <a:spLocks noChangeArrowheads="1"/>
          </p:cNvSpPr>
          <p:nvPr/>
        </p:nvSpPr>
        <p:spPr bwMode="auto">
          <a:xfrm>
            <a:off x="4648200" y="3525838"/>
            <a:ext cx="160338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5988" eaLnBrk="0" hangingPunct="0">
              <a:spcBef>
                <a:spcPct val="50000"/>
              </a:spcBef>
            </a:pPr>
            <a:r>
              <a:rPr lang="en-US" sz="1400" b="1"/>
              <a:t>%</a:t>
            </a:r>
          </a:p>
        </p:txBody>
      </p:sp>
      <p:sp>
        <p:nvSpPr>
          <p:cNvPr id="175108" name="Rectangle 5"/>
          <p:cNvSpPr>
            <a:spLocks noChangeArrowheads="1"/>
          </p:cNvSpPr>
          <p:nvPr/>
        </p:nvSpPr>
        <p:spPr bwMode="auto">
          <a:xfrm flipH="1" flipV="1">
            <a:off x="333375" y="3479800"/>
            <a:ext cx="123825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5988" eaLnBrk="0" hangingPunct="0">
              <a:spcBef>
                <a:spcPct val="50000"/>
              </a:spcBef>
            </a:pPr>
            <a:r>
              <a:rPr lang="en-US" sz="1400" b="1"/>
              <a:t>%</a:t>
            </a:r>
          </a:p>
        </p:txBody>
      </p:sp>
      <p:sp>
        <p:nvSpPr>
          <p:cNvPr id="175109" name="Rectangle 7"/>
          <p:cNvSpPr>
            <a:spLocks noChangeArrowheads="1"/>
          </p:cNvSpPr>
          <p:nvPr/>
        </p:nvSpPr>
        <p:spPr bwMode="auto">
          <a:xfrm>
            <a:off x="1074738" y="806450"/>
            <a:ext cx="695325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/>
              <a:t>Source: SAARF TAMS Panel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/>
              <a:t>Adults 15+ with Working TV and Mains Electricity in home</a:t>
            </a:r>
          </a:p>
        </p:txBody>
      </p:sp>
      <p:sp>
        <p:nvSpPr>
          <p:cNvPr id="1348621" name="AutoShape 13"/>
          <p:cNvSpPr>
            <a:spLocks noChangeArrowheads="1"/>
          </p:cNvSpPr>
          <p:nvPr/>
        </p:nvSpPr>
        <p:spPr bwMode="auto">
          <a:xfrm>
            <a:off x="1804988" y="123825"/>
            <a:ext cx="4701436" cy="592503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Incidence of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TV Viewing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8622" name="AutoShape 14"/>
          <p:cNvSpPr>
            <a:spLocks noChangeArrowheads="1"/>
          </p:cNvSpPr>
          <p:nvPr/>
        </p:nvSpPr>
        <p:spPr bwMode="auto">
          <a:xfrm>
            <a:off x="838200" y="1600200"/>
            <a:ext cx="3505200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Stable Large Urban Viewership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48623" name="AutoShape 15"/>
          <p:cNvSpPr>
            <a:spLocks noChangeArrowheads="1"/>
          </p:cNvSpPr>
          <p:nvPr/>
        </p:nvSpPr>
        <p:spPr bwMode="auto">
          <a:xfrm>
            <a:off x="5105400" y="1612900"/>
            <a:ext cx="3581400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Stable Small Urban/Rural Viewership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6"/>
          <p:cNvGraphicFramePr>
            <a:graphicFrameLocks noChangeAspect="1"/>
          </p:cNvGraphicFramePr>
          <p:nvPr/>
        </p:nvGraphicFramePr>
        <p:xfrm>
          <a:off x="795338" y="52388"/>
          <a:ext cx="7354887" cy="6646862"/>
        </p:xfrm>
        <a:graphic>
          <a:graphicData uri="http://schemas.openxmlformats.org/presentationml/2006/ole">
            <p:oleObj spid="_x0000_s10242" r:id="rId4" imgW="6409524" imgH="5657143" progId="">
              <p:embed/>
            </p:oleObj>
          </a:graphicData>
        </a:graphic>
      </p:graphicFrame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6448425" y="1692275"/>
            <a:ext cx="11715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Mpumalanga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    3h47</a:t>
            </a:r>
          </a:p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    3h50  </a:t>
            </a:r>
            <a:endParaRPr lang="en-GB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1689" name="Rectangle 9"/>
          <p:cNvSpPr>
            <a:spLocks noChangeArrowheads="1"/>
          </p:cNvSpPr>
          <p:nvPr/>
        </p:nvSpPr>
        <p:spPr bwMode="auto">
          <a:xfrm>
            <a:off x="4837113" y="2938463"/>
            <a:ext cx="10556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Free State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4h45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4h39</a:t>
            </a:r>
            <a:endParaRPr lang="en-GB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1686" name="Rectangle 6"/>
          <p:cNvSpPr>
            <a:spLocks noChangeArrowheads="1"/>
          </p:cNvSpPr>
          <p:nvPr/>
        </p:nvSpPr>
        <p:spPr bwMode="auto">
          <a:xfrm>
            <a:off x="4294188" y="19304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North West</a:t>
            </a:r>
            <a:endParaRPr lang="en-US" sz="16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3h57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3h53</a:t>
            </a:r>
            <a:endParaRPr lang="en-GB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1690" name="Rectangle 10"/>
          <p:cNvSpPr>
            <a:spLocks noChangeArrowheads="1"/>
          </p:cNvSpPr>
          <p:nvPr/>
        </p:nvSpPr>
        <p:spPr bwMode="auto">
          <a:xfrm>
            <a:off x="6176963" y="434975"/>
            <a:ext cx="7461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Limpopo</a:t>
            </a:r>
            <a:endParaRPr lang="en-US" sz="16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3h57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3h58</a:t>
            </a:r>
          </a:p>
          <a:p>
            <a:pPr algn="ctr"/>
            <a:endParaRPr lang="en-GB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1687" name="Rectangle 7"/>
          <p:cNvSpPr>
            <a:spLocks noChangeArrowheads="1"/>
          </p:cNvSpPr>
          <p:nvPr/>
        </p:nvSpPr>
        <p:spPr bwMode="auto">
          <a:xfrm>
            <a:off x="6389688" y="2997200"/>
            <a:ext cx="149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KwaZulu Natal</a:t>
            </a:r>
            <a:endParaRPr lang="en-US" sz="16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3h30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3h28      </a:t>
            </a:r>
            <a:endParaRPr lang="en-GB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662238" y="1757363"/>
            <a:ext cx="3646487" cy="2338387"/>
            <a:chOff x="2662238" y="1757363"/>
            <a:chExt cx="3646932" cy="2338864"/>
          </a:xfrm>
        </p:grpSpPr>
        <p:sp>
          <p:nvSpPr>
            <p:cNvPr id="10256" name="Rectangle 4"/>
            <p:cNvSpPr>
              <a:spLocks noChangeArrowheads="1"/>
            </p:cNvSpPr>
            <p:nvPr/>
          </p:nvSpPr>
          <p:spPr bwMode="auto">
            <a:xfrm>
              <a:off x="2662238" y="3357563"/>
              <a:ext cx="134972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600" b="1">
                  <a:solidFill>
                    <a:srgbClr val="000000"/>
                  </a:solidFill>
                  <a:latin typeface="Calibri" pitchFamily="34" charset="0"/>
                </a:rPr>
                <a:t>Northern Cape</a:t>
              </a: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 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3h27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3h29</a:t>
              </a:r>
              <a:endParaRPr lang="en-GB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7" name="Rectangle 11"/>
            <p:cNvSpPr>
              <a:spLocks noChangeArrowheads="1"/>
            </p:cNvSpPr>
            <p:nvPr/>
          </p:nvSpPr>
          <p:spPr bwMode="auto">
            <a:xfrm>
              <a:off x="5587113" y="1757363"/>
              <a:ext cx="722057" cy="620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600" b="1">
                  <a:solidFill>
                    <a:srgbClr val="000000"/>
                  </a:solidFill>
                  <a:latin typeface="Calibri" pitchFamily="34" charset="0"/>
                </a:rPr>
                <a:t>Gauteng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 3h29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 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3h29</a:t>
              </a:r>
              <a:endParaRPr lang="en-GB" sz="16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711683" name="Rectangle 3"/>
          <p:cNvSpPr>
            <a:spLocks noChangeArrowheads="1"/>
          </p:cNvSpPr>
          <p:nvPr/>
        </p:nvSpPr>
        <p:spPr bwMode="auto">
          <a:xfrm>
            <a:off x="4605338" y="4757738"/>
            <a:ext cx="11953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Eastern Cap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e 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3h33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3h33</a:t>
            </a:r>
            <a:endParaRPr lang="en-GB" sz="16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1692" name="Rectangle 12"/>
          <p:cNvSpPr>
            <a:spLocks noChangeArrowheads="1"/>
          </p:cNvSpPr>
          <p:nvPr/>
        </p:nvSpPr>
        <p:spPr bwMode="auto">
          <a:xfrm>
            <a:off x="1954213" y="5408613"/>
            <a:ext cx="1476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Western Cape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3h00  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2h55</a:t>
            </a:r>
            <a:endParaRPr lang="en-GB" sz="16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6423025" y="4953000"/>
            <a:ext cx="2720975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/>
              <a:t>Hours per day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 b="1"/>
              <a:t>(National average : 3h38)</a:t>
            </a:r>
            <a:endParaRPr lang="en-GB" sz="1600" b="1"/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7205663" y="4348163"/>
            <a:ext cx="1824037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ZA" sz="1600" b="1"/>
              <a:t>December 2011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ZA" sz="1600" b="1"/>
              <a:t>February 2012</a:t>
            </a:r>
            <a:endParaRPr lang="en-GB" sz="1600" b="1"/>
          </a:p>
        </p:txBody>
      </p:sp>
      <p:sp>
        <p:nvSpPr>
          <p:cNvPr id="711695" name="Rectangle 15"/>
          <p:cNvSpPr>
            <a:spLocks noChangeArrowheads="1"/>
          </p:cNvSpPr>
          <p:nvPr/>
        </p:nvSpPr>
        <p:spPr bwMode="auto">
          <a:xfrm>
            <a:off x="381000" y="228600"/>
            <a:ext cx="4189481" cy="1089529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spent listening </a:t>
            </a: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province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5" grpId="0" autoUpdateAnimBg="0"/>
      <p:bldP spid="711689" grpId="0"/>
      <p:bldP spid="711686" grpId="0"/>
      <p:bldP spid="711690" grpId="0"/>
      <p:bldP spid="711687" grpId="0"/>
      <p:bldP spid="711683" grpId="0"/>
      <p:bldP spid="7116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8"/>
          <p:cNvGraphicFramePr>
            <a:graphicFrameLocks noChangeAspect="1"/>
          </p:cNvGraphicFramePr>
          <p:nvPr/>
        </p:nvGraphicFramePr>
        <p:xfrm>
          <a:off x="685800" y="0"/>
          <a:ext cx="7354888" cy="6646863"/>
        </p:xfrm>
        <a:graphic>
          <a:graphicData uri="http://schemas.openxmlformats.org/presentationml/2006/ole">
            <p:oleObj spid="_x0000_s11266" r:id="rId4" imgW="6409524" imgH="5657143" progId="">
              <p:embed/>
            </p:oleObj>
          </a:graphicData>
        </a:graphic>
      </p:graphicFrame>
      <p:sp>
        <p:nvSpPr>
          <p:cNvPr id="10260" name="Rectangle 3"/>
          <p:cNvSpPr>
            <a:spLocks noChangeArrowheads="1"/>
          </p:cNvSpPr>
          <p:nvPr/>
        </p:nvSpPr>
        <p:spPr bwMode="auto">
          <a:xfrm>
            <a:off x="5449888" y="1644650"/>
            <a:ext cx="722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Gauteng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16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2.4</a:t>
            </a:r>
            <a:br>
              <a:rPr lang="en-US" sz="16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 2.4 </a:t>
            </a:r>
            <a:endParaRPr lang="en-GB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Text Box 14"/>
          <p:cNvSpPr txBox="1">
            <a:spLocks noChangeArrowheads="1"/>
          </p:cNvSpPr>
          <p:nvPr/>
        </p:nvSpPr>
        <p:spPr bwMode="auto">
          <a:xfrm>
            <a:off x="6029325" y="5105400"/>
            <a:ext cx="3114675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/>
              <a:t>In Average Week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 b="1"/>
              <a:t>(National average : 2.1)</a:t>
            </a:r>
            <a:endParaRPr lang="en-GB" sz="1600" b="1"/>
          </a:p>
        </p:txBody>
      </p:sp>
      <p:sp>
        <p:nvSpPr>
          <p:cNvPr id="726031" name="Rectangle 15"/>
          <p:cNvSpPr>
            <a:spLocks noChangeArrowheads="1"/>
          </p:cNvSpPr>
          <p:nvPr/>
        </p:nvSpPr>
        <p:spPr bwMode="auto">
          <a:xfrm>
            <a:off x="523875" y="187325"/>
            <a:ext cx="3290888" cy="828675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Repertoires</a:t>
            </a:r>
          </a:p>
        </p:txBody>
      </p:sp>
      <p:sp>
        <p:nvSpPr>
          <p:cNvPr id="11272" name="Text Box 31"/>
          <p:cNvSpPr txBox="1">
            <a:spLocks noChangeArrowheads="1"/>
          </p:cNvSpPr>
          <p:nvPr/>
        </p:nvSpPr>
        <p:spPr bwMode="auto">
          <a:xfrm>
            <a:off x="7091363" y="4371975"/>
            <a:ext cx="1747837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ZA" sz="1600" b="1"/>
              <a:t>December 2011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ZA" sz="1600" b="1"/>
              <a:t>February 2012</a:t>
            </a:r>
            <a:endParaRPr lang="en-GB" sz="1600" b="1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191000" y="1905000"/>
            <a:ext cx="10715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North West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2.3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2.2</a:t>
            </a:r>
            <a:endParaRPr lang="en-GB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en-GB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903913" y="533400"/>
            <a:ext cx="1393825" cy="1957388"/>
            <a:chOff x="5903915" y="533400"/>
            <a:chExt cx="1393823" cy="1957388"/>
          </a:xfrm>
        </p:grpSpPr>
        <p:sp>
          <p:nvSpPr>
            <p:cNvPr id="11282" name="Rectangle 5"/>
            <p:cNvSpPr>
              <a:spLocks noChangeArrowheads="1"/>
            </p:cNvSpPr>
            <p:nvPr/>
          </p:nvSpPr>
          <p:spPr bwMode="auto">
            <a:xfrm>
              <a:off x="6172200" y="1752600"/>
              <a:ext cx="1125538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600" b="1">
                  <a:solidFill>
                    <a:srgbClr val="000000"/>
                  </a:solidFill>
                  <a:latin typeface="Calibri" pitchFamily="34" charset="0"/>
                </a:rPr>
                <a:t>Mpumalanga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2.1  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2.1   </a:t>
              </a:r>
              <a:endParaRPr lang="en-GB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3" name="Rectangle 4"/>
            <p:cNvSpPr>
              <a:spLocks noChangeArrowheads="1"/>
            </p:cNvSpPr>
            <p:nvPr/>
          </p:nvSpPr>
          <p:spPr bwMode="auto">
            <a:xfrm>
              <a:off x="5903915" y="533400"/>
              <a:ext cx="801685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600" b="1">
                  <a:solidFill>
                    <a:srgbClr val="000000"/>
                  </a:solidFill>
                  <a:latin typeface="Calibri" pitchFamily="34" charset="0"/>
                </a:rPr>
                <a:t>Limpopo</a:t>
              </a: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en-ZA" sz="1600" b="1">
                  <a:solidFill>
                    <a:srgbClr val="000000"/>
                  </a:solidFill>
                  <a:latin typeface="Calibri" pitchFamily="34" charset="0"/>
                </a:rPr>
                <a:t>2.0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2.1</a:t>
              </a:r>
            </a:p>
            <a:p>
              <a:pPr algn="ctr"/>
              <a:endParaRPr lang="en-GB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179638" y="3536950"/>
            <a:ext cx="3692525" cy="2019300"/>
            <a:chOff x="2179638" y="3537366"/>
            <a:chExt cx="3693025" cy="2019519"/>
          </a:xfrm>
        </p:grpSpPr>
        <p:sp>
          <p:nvSpPr>
            <p:cNvPr id="11280" name="Rectangle 4"/>
            <p:cNvSpPr>
              <a:spLocks noChangeArrowheads="1"/>
            </p:cNvSpPr>
            <p:nvPr/>
          </p:nvSpPr>
          <p:spPr bwMode="auto">
            <a:xfrm>
              <a:off x="4724400" y="4572000"/>
              <a:ext cx="1148263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600" b="1">
                  <a:solidFill>
                    <a:srgbClr val="000000"/>
                  </a:solidFill>
                  <a:latin typeface="Calibri" pitchFamily="34" charset="0"/>
                </a:rPr>
                <a:t>Eastern Cap</a:t>
              </a: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e </a:t>
              </a:r>
            </a:p>
            <a:p>
              <a:pPr algn="ctr"/>
              <a:r>
                <a:rPr lang="en-ZA" sz="1600" b="1">
                  <a:solidFill>
                    <a:srgbClr val="000000"/>
                  </a:solidFill>
                  <a:latin typeface="Calibri" pitchFamily="34" charset="0"/>
                </a:rPr>
                <a:t>2.0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en-ZA" sz="1600" b="1">
                  <a:solidFill>
                    <a:srgbClr val="000000"/>
                  </a:solidFill>
                  <a:latin typeface="Calibri" pitchFamily="34" charset="0"/>
                </a:rPr>
                <a:t>2.0</a:t>
              </a:r>
              <a:endParaRPr lang="en-GB" sz="1600" b="1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endParaRPr lang="en-GB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1" name="Rectangle 12"/>
            <p:cNvSpPr>
              <a:spLocks noChangeArrowheads="1"/>
            </p:cNvSpPr>
            <p:nvPr/>
          </p:nvSpPr>
          <p:spPr bwMode="auto">
            <a:xfrm>
              <a:off x="2179638" y="3537366"/>
              <a:ext cx="134149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600" b="1">
                  <a:solidFill>
                    <a:srgbClr val="000000"/>
                  </a:solidFill>
                  <a:latin typeface="Calibri" pitchFamily="34" charset="0"/>
                </a:rPr>
                <a:t>Northern Cape</a:t>
              </a: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 </a:t>
              </a:r>
            </a:p>
            <a:p>
              <a:pPr algn="ctr"/>
              <a:r>
                <a:rPr lang="en-ZA" sz="1600" b="1">
                  <a:solidFill>
                    <a:srgbClr val="000000"/>
                  </a:solidFill>
                  <a:latin typeface="Calibri" pitchFamily="34" charset="0"/>
                </a:rPr>
                <a:t>2.0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2.0</a:t>
              </a:r>
              <a:endParaRPr lang="en-GB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648200" y="2851150"/>
            <a:ext cx="3206750" cy="1028700"/>
            <a:chOff x="4648200" y="2851566"/>
            <a:chExt cx="3206332" cy="1028919"/>
          </a:xfrm>
        </p:grpSpPr>
        <p:sp>
          <p:nvSpPr>
            <p:cNvPr id="11278" name="Rectangle 6"/>
            <p:cNvSpPr>
              <a:spLocks noChangeArrowheads="1"/>
            </p:cNvSpPr>
            <p:nvPr/>
          </p:nvSpPr>
          <p:spPr bwMode="auto">
            <a:xfrm>
              <a:off x="6553200" y="2851566"/>
              <a:ext cx="13013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600" b="1">
                  <a:solidFill>
                    <a:srgbClr val="000000"/>
                  </a:solidFill>
                  <a:latin typeface="Calibri" pitchFamily="34" charset="0"/>
                </a:rPr>
                <a:t>KwaZulu- Natal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1.9 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1.9</a:t>
              </a:r>
              <a:endParaRPr lang="en-GB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79" name="Rectangle 4"/>
            <p:cNvSpPr>
              <a:spLocks noChangeArrowheads="1"/>
            </p:cNvSpPr>
            <p:nvPr/>
          </p:nvSpPr>
          <p:spPr bwMode="auto">
            <a:xfrm>
              <a:off x="4648200" y="2895600"/>
              <a:ext cx="900183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600" b="1">
                  <a:solidFill>
                    <a:srgbClr val="000000"/>
                  </a:solidFill>
                  <a:latin typeface="Calibri" pitchFamily="34" charset="0"/>
                </a:rPr>
                <a:t>Free State</a:t>
              </a: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en-ZA" sz="1600" b="1">
                  <a:solidFill>
                    <a:srgbClr val="000000"/>
                  </a:solidFill>
                  <a:latin typeface="Calibri" pitchFamily="34" charset="0"/>
                </a:rPr>
                <a:t>1.9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en-GB" sz="1600" b="1">
                  <a:solidFill>
                    <a:srgbClr val="000000"/>
                  </a:solidFill>
                  <a:latin typeface="Calibri" pitchFamily="34" charset="0"/>
                </a:rPr>
                <a:t>1.9</a:t>
              </a:r>
            </a:p>
            <a:p>
              <a:pPr algn="ctr"/>
              <a:endParaRPr lang="en-GB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828800" y="5410200"/>
            <a:ext cx="12557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Western Cape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1.8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1.8</a:t>
            </a:r>
            <a:endParaRPr lang="en-GB" sz="16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/>
      <p:bldP spid="18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7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50800" y="1016000"/>
          <a:ext cx="9205913" cy="5159375"/>
        </p:xfrm>
        <a:graphic>
          <a:graphicData uri="http://schemas.openxmlformats.org/presentationml/2006/ole">
            <p:oleObj spid="_x0000_s183297" r:id="rId4" imgW="9205758" imgH="5157663" progId="Excel.Chart.8">
              <p:embed/>
            </p:oleObj>
          </a:graphicData>
        </a:graphic>
      </p:graphicFrame>
      <p:sp>
        <p:nvSpPr>
          <p:cNvPr id="183298" name="Text Box 3"/>
          <p:cNvSpPr txBox="1">
            <a:spLocks noChangeArrowheads="1"/>
          </p:cNvSpPr>
          <p:nvPr/>
        </p:nvSpPr>
        <p:spPr bwMode="auto">
          <a:xfrm rot="-5390885">
            <a:off x="-744537" y="2422525"/>
            <a:ext cx="1982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Percentage %</a:t>
            </a:r>
            <a:endParaRPr lang="en-US" sz="1100"/>
          </a:p>
        </p:txBody>
      </p:sp>
      <p:sp>
        <p:nvSpPr>
          <p:cNvPr id="183299" name="Text Box 4"/>
          <p:cNvSpPr txBox="1">
            <a:spLocks noChangeArrowheads="1"/>
          </p:cNvSpPr>
          <p:nvPr/>
        </p:nvSpPr>
        <p:spPr bwMode="auto">
          <a:xfrm>
            <a:off x="1144588" y="5334000"/>
            <a:ext cx="65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10 934</a:t>
            </a:r>
          </a:p>
        </p:txBody>
      </p:sp>
      <p:sp>
        <p:nvSpPr>
          <p:cNvPr id="183300" name="Text Box 5"/>
          <p:cNvSpPr txBox="1">
            <a:spLocks noChangeArrowheads="1"/>
          </p:cNvSpPr>
          <p:nvPr/>
        </p:nvSpPr>
        <p:spPr bwMode="auto">
          <a:xfrm>
            <a:off x="4662488" y="5345113"/>
            <a:ext cx="56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6 832</a:t>
            </a:r>
          </a:p>
        </p:txBody>
      </p:sp>
      <p:sp>
        <p:nvSpPr>
          <p:cNvPr id="183301" name="Text Box 6"/>
          <p:cNvSpPr txBox="1">
            <a:spLocks noChangeArrowheads="1"/>
          </p:cNvSpPr>
          <p:nvPr/>
        </p:nvSpPr>
        <p:spPr bwMode="auto">
          <a:xfrm>
            <a:off x="5770563" y="5353050"/>
            <a:ext cx="633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5 273</a:t>
            </a:r>
          </a:p>
        </p:txBody>
      </p:sp>
      <p:sp>
        <p:nvSpPr>
          <p:cNvPr id="183302" name="Text Box 7"/>
          <p:cNvSpPr txBox="1">
            <a:spLocks noChangeArrowheads="1"/>
          </p:cNvSpPr>
          <p:nvPr/>
        </p:nvSpPr>
        <p:spPr bwMode="auto">
          <a:xfrm>
            <a:off x="304800" y="5353050"/>
            <a:ext cx="56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’000s</a:t>
            </a:r>
          </a:p>
        </p:txBody>
      </p:sp>
      <p:sp>
        <p:nvSpPr>
          <p:cNvPr id="183303" name="Text Box 8"/>
          <p:cNvSpPr txBox="1">
            <a:spLocks noChangeArrowheads="1"/>
          </p:cNvSpPr>
          <p:nvPr/>
        </p:nvSpPr>
        <p:spPr bwMode="auto">
          <a:xfrm>
            <a:off x="2303463" y="5353050"/>
            <a:ext cx="652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12 294</a:t>
            </a:r>
          </a:p>
        </p:txBody>
      </p:sp>
      <p:sp>
        <p:nvSpPr>
          <p:cNvPr id="183304" name="Text Box 9"/>
          <p:cNvSpPr txBox="1">
            <a:spLocks noChangeArrowheads="1"/>
          </p:cNvSpPr>
          <p:nvPr/>
        </p:nvSpPr>
        <p:spPr bwMode="auto">
          <a:xfrm>
            <a:off x="6946900" y="5340350"/>
            <a:ext cx="566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6 001</a:t>
            </a:r>
          </a:p>
        </p:txBody>
      </p:sp>
      <p:sp>
        <p:nvSpPr>
          <p:cNvPr id="183305" name="Text Box 10"/>
          <p:cNvSpPr txBox="1">
            <a:spLocks noChangeArrowheads="1"/>
          </p:cNvSpPr>
          <p:nvPr/>
        </p:nvSpPr>
        <p:spPr bwMode="auto">
          <a:xfrm>
            <a:off x="8077200" y="5348288"/>
            <a:ext cx="56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5 123</a:t>
            </a:r>
          </a:p>
        </p:txBody>
      </p:sp>
      <p:sp>
        <p:nvSpPr>
          <p:cNvPr id="971831" name="AutoShape 55"/>
          <p:cNvSpPr>
            <a:spLocks noChangeArrowheads="1"/>
          </p:cNvSpPr>
          <p:nvPr/>
        </p:nvSpPr>
        <p:spPr bwMode="auto">
          <a:xfrm>
            <a:off x="1676400" y="85725"/>
            <a:ext cx="6518920" cy="10972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Profile of Listeners</a:t>
            </a:r>
            <a:b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(Ave Mon-Fri) –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Gender/Age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5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11113" y="863600"/>
          <a:ext cx="9205913" cy="5159375"/>
        </p:xfrm>
        <a:graphic>
          <a:graphicData uri="http://schemas.openxmlformats.org/presentationml/2006/ole">
            <p:oleObj spid="_x0000_s185345" r:id="rId4" imgW="9205758" imgH="5157663" progId="Excel.Chart.8">
              <p:embed/>
            </p:oleObj>
          </a:graphicData>
        </a:graphic>
      </p:graphicFrame>
      <p:sp>
        <p:nvSpPr>
          <p:cNvPr id="185346" name="Text Box 3"/>
          <p:cNvSpPr txBox="1">
            <a:spLocks noChangeArrowheads="1"/>
          </p:cNvSpPr>
          <p:nvPr/>
        </p:nvSpPr>
        <p:spPr bwMode="auto">
          <a:xfrm rot="-5390885">
            <a:off x="-744537" y="2422525"/>
            <a:ext cx="1982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Percentage %</a:t>
            </a:r>
            <a:endParaRPr lang="en-US" sz="1100"/>
          </a:p>
        </p:txBody>
      </p:sp>
      <p:sp>
        <p:nvSpPr>
          <p:cNvPr id="15" name="AutoShape 128"/>
          <p:cNvSpPr>
            <a:spLocks noChangeArrowheads="1"/>
          </p:cNvSpPr>
          <p:nvPr/>
        </p:nvSpPr>
        <p:spPr bwMode="auto">
          <a:xfrm>
            <a:off x="2245968" y="85725"/>
            <a:ext cx="4688232" cy="120543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Profile of Listeners</a:t>
            </a:r>
            <a:b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(Ave Mon-Fri) –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LSM</a:t>
            </a:r>
            <a:r>
              <a:rPr lang="en-US" sz="4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®</a:t>
            </a:r>
          </a:p>
        </p:txBody>
      </p:sp>
      <p:sp>
        <p:nvSpPr>
          <p:cNvPr id="185350" name="Text Box 4"/>
          <p:cNvSpPr txBox="1">
            <a:spLocks noChangeArrowheads="1"/>
          </p:cNvSpPr>
          <p:nvPr/>
        </p:nvSpPr>
        <p:spPr bwMode="auto">
          <a:xfrm>
            <a:off x="1204913" y="5262563"/>
            <a:ext cx="4206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100" b="1"/>
              <a:t>330</a:t>
            </a:r>
          </a:p>
        </p:txBody>
      </p:sp>
      <p:sp>
        <p:nvSpPr>
          <p:cNvPr id="185351" name="Text Box 5"/>
          <p:cNvSpPr txBox="1">
            <a:spLocks noChangeArrowheads="1"/>
          </p:cNvSpPr>
          <p:nvPr/>
        </p:nvSpPr>
        <p:spPr bwMode="auto">
          <a:xfrm>
            <a:off x="2708275" y="5262563"/>
            <a:ext cx="536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100" b="1"/>
              <a:t>1 434</a:t>
            </a:r>
          </a:p>
        </p:txBody>
      </p:sp>
      <p:sp>
        <p:nvSpPr>
          <p:cNvPr id="185352" name="Text Box 6"/>
          <p:cNvSpPr txBox="1">
            <a:spLocks noChangeArrowheads="1"/>
          </p:cNvSpPr>
          <p:nvPr/>
        </p:nvSpPr>
        <p:spPr bwMode="auto">
          <a:xfrm>
            <a:off x="3503613" y="5270500"/>
            <a:ext cx="633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100" b="1"/>
              <a:t>2 838</a:t>
            </a:r>
          </a:p>
        </p:txBody>
      </p:sp>
      <p:sp>
        <p:nvSpPr>
          <p:cNvPr id="185353" name="Text Box 7"/>
          <p:cNvSpPr txBox="1">
            <a:spLocks noChangeArrowheads="1"/>
          </p:cNvSpPr>
          <p:nvPr/>
        </p:nvSpPr>
        <p:spPr bwMode="auto">
          <a:xfrm>
            <a:off x="381000" y="5262563"/>
            <a:ext cx="536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100" b="1"/>
              <a:t>’000s</a:t>
            </a:r>
          </a:p>
        </p:txBody>
      </p:sp>
      <p:sp>
        <p:nvSpPr>
          <p:cNvPr id="185354" name="Text Box 8"/>
          <p:cNvSpPr txBox="1">
            <a:spLocks noChangeArrowheads="1"/>
          </p:cNvSpPr>
          <p:nvPr/>
        </p:nvSpPr>
        <p:spPr bwMode="auto">
          <a:xfrm>
            <a:off x="1909763" y="5270500"/>
            <a:ext cx="5381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100" b="1"/>
              <a:t>1 077</a:t>
            </a:r>
          </a:p>
        </p:txBody>
      </p:sp>
      <p:sp>
        <p:nvSpPr>
          <p:cNvPr id="185355" name="Text Box 9"/>
          <p:cNvSpPr txBox="1">
            <a:spLocks noChangeArrowheads="1"/>
          </p:cNvSpPr>
          <p:nvPr/>
        </p:nvSpPr>
        <p:spPr bwMode="auto">
          <a:xfrm>
            <a:off x="4354513" y="5257800"/>
            <a:ext cx="5381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100" b="1"/>
              <a:t>4 417</a:t>
            </a:r>
          </a:p>
        </p:txBody>
      </p:sp>
      <p:sp>
        <p:nvSpPr>
          <p:cNvPr id="185356" name="Text Box 10"/>
          <p:cNvSpPr txBox="1">
            <a:spLocks noChangeArrowheads="1"/>
          </p:cNvSpPr>
          <p:nvPr/>
        </p:nvSpPr>
        <p:spPr bwMode="auto">
          <a:xfrm>
            <a:off x="5876925" y="5257800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100" b="1"/>
              <a:t> 2 671</a:t>
            </a:r>
          </a:p>
        </p:txBody>
      </p:sp>
      <p:sp>
        <p:nvSpPr>
          <p:cNvPr id="185357" name="Text Box 11"/>
          <p:cNvSpPr txBox="1">
            <a:spLocks noChangeArrowheads="1"/>
          </p:cNvSpPr>
          <p:nvPr/>
        </p:nvSpPr>
        <p:spPr bwMode="auto">
          <a:xfrm>
            <a:off x="6665913" y="5265738"/>
            <a:ext cx="633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100" b="1"/>
              <a:t>1 898</a:t>
            </a:r>
          </a:p>
        </p:txBody>
      </p:sp>
      <p:sp>
        <p:nvSpPr>
          <p:cNvPr id="185358" name="Text Box 12"/>
          <p:cNvSpPr txBox="1">
            <a:spLocks noChangeArrowheads="1"/>
          </p:cNvSpPr>
          <p:nvPr/>
        </p:nvSpPr>
        <p:spPr bwMode="auto">
          <a:xfrm>
            <a:off x="5138738" y="5265738"/>
            <a:ext cx="536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100" b="1"/>
              <a:t>5 136</a:t>
            </a:r>
          </a:p>
        </p:txBody>
      </p:sp>
      <p:sp>
        <p:nvSpPr>
          <p:cNvPr id="185359" name="Text Box 13"/>
          <p:cNvSpPr txBox="1">
            <a:spLocks noChangeArrowheads="1"/>
          </p:cNvSpPr>
          <p:nvPr/>
        </p:nvSpPr>
        <p:spPr bwMode="auto">
          <a:xfrm>
            <a:off x="7518400" y="5270500"/>
            <a:ext cx="5365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100" b="1"/>
              <a:t>2 021</a:t>
            </a:r>
          </a:p>
        </p:txBody>
      </p:sp>
      <p:sp>
        <p:nvSpPr>
          <p:cNvPr id="185360" name="Text Box 14"/>
          <p:cNvSpPr txBox="1">
            <a:spLocks noChangeArrowheads="1"/>
          </p:cNvSpPr>
          <p:nvPr/>
        </p:nvSpPr>
        <p:spPr bwMode="auto">
          <a:xfrm>
            <a:off x="8332788" y="5278438"/>
            <a:ext cx="536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100" b="1"/>
              <a:t>1 406</a:t>
            </a:r>
          </a:p>
        </p:txBody>
      </p:sp>
      <p:sp>
        <p:nvSpPr>
          <p:cNvPr id="185361" name="TextBox 15"/>
          <p:cNvSpPr txBox="1">
            <a:spLocks noChangeArrowheads="1"/>
          </p:cNvSpPr>
          <p:nvPr/>
        </p:nvSpPr>
        <p:spPr bwMode="auto">
          <a:xfrm>
            <a:off x="5230813" y="1828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185362" name="AutoShape 9"/>
          <p:cNvSpPr>
            <a:spLocks noChangeArrowheads="1"/>
          </p:cNvSpPr>
          <p:nvPr/>
        </p:nvSpPr>
        <p:spPr bwMode="auto">
          <a:xfrm>
            <a:off x="5151438" y="1905000"/>
            <a:ext cx="106362" cy="136525"/>
          </a:xfrm>
          <a:prstGeom prst="upArrow">
            <a:avLst>
              <a:gd name="adj1" fmla="val 50000"/>
              <a:gd name="adj2" fmla="val 3209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185363" name="AutoShape 10"/>
          <p:cNvSpPr>
            <a:spLocks noChangeArrowheads="1"/>
          </p:cNvSpPr>
          <p:nvPr/>
        </p:nvSpPr>
        <p:spPr bwMode="auto">
          <a:xfrm>
            <a:off x="1917700" y="1914525"/>
            <a:ext cx="109538" cy="136525"/>
          </a:xfrm>
          <a:prstGeom prst="downArrow">
            <a:avLst>
              <a:gd name="adj1" fmla="val 50000"/>
              <a:gd name="adj2" fmla="val 31154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185364" name="TextBox 15"/>
          <p:cNvSpPr txBox="1">
            <a:spLocks noChangeArrowheads="1"/>
          </p:cNvSpPr>
          <p:nvPr/>
        </p:nvSpPr>
        <p:spPr bwMode="auto">
          <a:xfrm>
            <a:off x="1993900" y="1838325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185365" name="AutoShape 10"/>
          <p:cNvSpPr>
            <a:spLocks noChangeArrowheads="1"/>
          </p:cNvSpPr>
          <p:nvPr/>
        </p:nvSpPr>
        <p:spPr bwMode="auto">
          <a:xfrm>
            <a:off x="3505200" y="1905000"/>
            <a:ext cx="109538" cy="136525"/>
          </a:xfrm>
          <a:prstGeom prst="downArrow">
            <a:avLst>
              <a:gd name="adj1" fmla="val 50000"/>
              <a:gd name="adj2" fmla="val 31154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185366" name="TextBox 15"/>
          <p:cNvSpPr txBox="1">
            <a:spLocks noChangeArrowheads="1"/>
          </p:cNvSpPr>
          <p:nvPr/>
        </p:nvSpPr>
        <p:spPr bwMode="auto">
          <a:xfrm>
            <a:off x="3581400" y="18288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185367" name="TextBox 15"/>
          <p:cNvSpPr txBox="1">
            <a:spLocks noChangeArrowheads="1"/>
          </p:cNvSpPr>
          <p:nvPr/>
        </p:nvSpPr>
        <p:spPr bwMode="auto">
          <a:xfrm>
            <a:off x="5989638" y="1828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185368" name="AutoShape 9"/>
          <p:cNvSpPr>
            <a:spLocks noChangeArrowheads="1"/>
          </p:cNvSpPr>
          <p:nvPr/>
        </p:nvSpPr>
        <p:spPr bwMode="auto">
          <a:xfrm>
            <a:off x="5913438" y="1905000"/>
            <a:ext cx="106362" cy="136525"/>
          </a:xfrm>
          <a:prstGeom prst="upArrow">
            <a:avLst>
              <a:gd name="adj1" fmla="val 50000"/>
              <a:gd name="adj2" fmla="val 3209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3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50800" y="1001713"/>
          <a:ext cx="9205913" cy="5159375"/>
        </p:xfrm>
        <a:graphic>
          <a:graphicData uri="http://schemas.openxmlformats.org/presentationml/2006/ole">
            <p:oleObj spid="_x0000_s187393" r:id="rId4" imgW="9205758" imgH="5163760" progId="Excel.Chart.8">
              <p:embed/>
            </p:oleObj>
          </a:graphicData>
        </a:graphic>
      </p:graphicFrame>
      <p:sp>
        <p:nvSpPr>
          <p:cNvPr id="187394" name="Text Box 3"/>
          <p:cNvSpPr txBox="1">
            <a:spLocks noChangeArrowheads="1"/>
          </p:cNvSpPr>
          <p:nvPr/>
        </p:nvSpPr>
        <p:spPr bwMode="auto">
          <a:xfrm rot="-5390885">
            <a:off x="-744537" y="2422525"/>
            <a:ext cx="1982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Percentage %</a:t>
            </a:r>
            <a:endParaRPr lang="en-US" sz="1100"/>
          </a:p>
        </p:txBody>
      </p:sp>
      <p:sp>
        <p:nvSpPr>
          <p:cNvPr id="187395" name="Text Box 4"/>
          <p:cNvSpPr txBox="1">
            <a:spLocks noChangeArrowheads="1"/>
          </p:cNvSpPr>
          <p:nvPr/>
        </p:nvSpPr>
        <p:spPr bwMode="auto">
          <a:xfrm>
            <a:off x="1600200" y="5351463"/>
            <a:ext cx="65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17 677</a:t>
            </a:r>
          </a:p>
        </p:txBody>
      </p:sp>
      <p:sp>
        <p:nvSpPr>
          <p:cNvPr id="187396" name="Text Box 5"/>
          <p:cNvSpPr txBox="1">
            <a:spLocks noChangeArrowheads="1"/>
          </p:cNvSpPr>
          <p:nvPr/>
        </p:nvSpPr>
        <p:spPr bwMode="auto">
          <a:xfrm>
            <a:off x="3622675" y="5362575"/>
            <a:ext cx="566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1 910</a:t>
            </a:r>
          </a:p>
        </p:txBody>
      </p:sp>
      <p:sp>
        <p:nvSpPr>
          <p:cNvPr id="187397" name="Text Box 6"/>
          <p:cNvSpPr txBox="1">
            <a:spLocks noChangeArrowheads="1"/>
          </p:cNvSpPr>
          <p:nvPr/>
        </p:nvSpPr>
        <p:spPr bwMode="auto">
          <a:xfrm>
            <a:off x="5610225" y="5370513"/>
            <a:ext cx="633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  614</a:t>
            </a:r>
          </a:p>
        </p:txBody>
      </p:sp>
      <p:sp>
        <p:nvSpPr>
          <p:cNvPr id="187398" name="Text Box 7"/>
          <p:cNvSpPr txBox="1">
            <a:spLocks noChangeArrowheads="1"/>
          </p:cNvSpPr>
          <p:nvPr/>
        </p:nvSpPr>
        <p:spPr bwMode="auto">
          <a:xfrm>
            <a:off x="304800" y="5334000"/>
            <a:ext cx="56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’000s</a:t>
            </a:r>
          </a:p>
        </p:txBody>
      </p:sp>
      <p:sp>
        <p:nvSpPr>
          <p:cNvPr id="187399" name="Text Box 10"/>
          <p:cNvSpPr txBox="1">
            <a:spLocks noChangeArrowheads="1"/>
          </p:cNvSpPr>
          <p:nvPr/>
        </p:nvSpPr>
        <p:spPr bwMode="auto">
          <a:xfrm>
            <a:off x="7661275" y="5365750"/>
            <a:ext cx="56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ZA" sz="1200" b="1"/>
              <a:t>3 028</a:t>
            </a:r>
            <a:endParaRPr lang="en-US" sz="1200" b="1"/>
          </a:p>
        </p:txBody>
      </p:sp>
      <p:sp>
        <p:nvSpPr>
          <p:cNvPr id="971831" name="AutoShape 55"/>
          <p:cNvSpPr>
            <a:spLocks noChangeArrowheads="1"/>
          </p:cNvSpPr>
          <p:nvPr/>
        </p:nvSpPr>
        <p:spPr bwMode="auto">
          <a:xfrm>
            <a:off x="914400" y="85725"/>
            <a:ext cx="7474391" cy="119181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Profile of Listeners</a:t>
            </a:r>
            <a:b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(Ave Mon-Fri) –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 Groups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7403" name="TextBox 15"/>
          <p:cNvSpPr txBox="1">
            <a:spLocks noChangeArrowheads="1"/>
          </p:cNvSpPr>
          <p:nvPr/>
        </p:nvSpPr>
        <p:spPr bwMode="auto">
          <a:xfrm>
            <a:off x="3781425" y="1462088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187404" name="AutoShape 9"/>
          <p:cNvSpPr>
            <a:spLocks noChangeArrowheads="1"/>
          </p:cNvSpPr>
          <p:nvPr/>
        </p:nvSpPr>
        <p:spPr bwMode="auto">
          <a:xfrm>
            <a:off x="3703638" y="1524000"/>
            <a:ext cx="106362" cy="136525"/>
          </a:xfrm>
          <a:prstGeom prst="upArrow">
            <a:avLst>
              <a:gd name="adj1" fmla="val 50000"/>
              <a:gd name="adj2" fmla="val 3209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ext Box 6"/>
          <p:cNvSpPr txBox="1">
            <a:spLocks noChangeArrowheads="1"/>
          </p:cNvSpPr>
          <p:nvPr/>
        </p:nvSpPr>
        <p:spPr bwMode="auto">
          <a:xfrm>
            <a:off x="222250" y="4648200"/>
            <a:ext cx="8810625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347663" algn="l"/>
                <a:tab pos="1089025" algn="l"/>
              </a:tabLst>
            </a:pPr>
            <a:r>
              <a:rPr lang="en-US"/>
              <a:t>* 	In evaluating differences, please concentrate on those where the percentages are 	marked as significantly different</a:t>
            </a:r>
          </a:p>
        </p:txBody>
      </p:sp>
      <p:sp>
        <p:nvSpPr>
          <p:cNvPr id="728072" name="AutoShape 8"/>
          <p:cNvSpPr>
            <a:spLocks noChangeArrowheads="1"/>
          </p:cNvSpPr>
          <p:nvPr/>
        </p:nvSpPr>
        <p:spPr bwMode="auto">
          <a:xfrm>
            <a:off x="2187575" y="1117600"/>
            <a:ext cx="4960938" cy="3405188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Station</a:t>
            </a: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Trends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1495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191495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30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2 140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28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2 329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90888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2 312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74925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2 355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478212" y="139700"/>
            <a:ext cx="2160588" cy="10033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5FM</a:t>
            </a:r>
          </a:p>
        </p:txBody>
      </p:sp>
      <p:sp>
        <p:nvSpPr>
          <p:cNvPr id="902242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902243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191511" name="Group 27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191519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41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91512" name="Object 2"/>
          <p:cNvGraphicFramePr>
            <a:graphicFrameLocks noChangeAspect="1"/>
          </p:cNvGraphicFramePr>
          <p:nvPr/>
        </p:nvGraphicFramePr>
        <p:xfrm>
          <a:off x="4948238" y="863600"/>
          <a:ext cx="4246562" cy="5051425"/>
        </p:xfrm>
        <a:graphic>
          <a:graphicData uri="http://schemas.openxmlformats.org/presentationml/2006/ole">
            <p:oleObj spid="_x0000_s191512" r:id="rId5" imgW="4243184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785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977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30963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1 003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81938" y="5124450"/>
            <a:ext cx="885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1 028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62800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1 038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00" name="Rectangle 8"/>
          <p:cNvSpPr>
            <a:spLocks noChangeArrowheads="1"/>
          </p:cNvSpPr>
          <p:nvPr/>
        </p:nvSpPr>
        <p:spPr bwMode="auto">
          <a:xfrm>
            <a:off x="0" y="1447800"/>
            <a:ext cx="9525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110000"/>
              </a:lnSpc>
              <a:spcBef>
                <a:spcPct val="25000"/>
              </a:spcBef>
              <a:spcAft>
                <a:spcPts val="600"/>
              </a:spcAft>
              <a:buFont typeface="Times" pitchFamily="18" charset="0"/>
              <a:buChar char="•"/>
              <a:tabLst>
                <a:tab pos="346075" algn="l"/>
                <a:tab pos="974725" algn="l"/>
                <a:tab pos="1716088" algn="l"/>
                <a:tab pos="3260725" algn="l"/>
                <a:tab pos="4194175" algn="l"/>
              </a:tabLst>
            </a:pPr>
            <a:r>
              <a:rPr lang="en-US" sz="2400" b="1"/>
              <a:t>	Combined rolling wave of two Large Urban fieldwork 	periods:-	</a:t>
            </a:r>
            <a:r>
              <a:rPr lang="en-US" sz="1400" b="1"/>
              <a:t>	</a:t>
            </a:r>
            <a:endParaRPr lang="en-US" sz="800" b="1"/>
          </a:p>
          <a:p>
            <a:pPr>
              <a:lnSpc>
                <a:spcPct val="50000"/>
              </a:lnSpc>
              <a:spcBef>
                <a:spcPct val="25000"/>
              </a:spcBef>
              <a:spcAft>
                <a:spcPts val="600"/>
              </a:spcAft>
              <a:buClr>
                <a:srgbClr val="FFFFFF"/>
              </a:buClr>
              <a:buSzPct val="75000"/>
              <a:buFont typeface="Times" pitchFamily="18" charset="0"/>
              <a:buNone/>
              <a:tabLst>
                <a:tab pos="346075" algn="l"/>
                <a:tab pos="974725" algn="l"/>
                <a:tab pos="1716088" algn="l"/>
                <a:tab pos="3260725" algn="l"/>
                <a:tab pos="4194175" algn="l"/>
              </a:tabLst>
            </a:pPr>
            <a:r>
              <a:rPr lang="en-US" sz="2400" b="1"/>
              <a:t>		 Part 5  :  End August – third week October 2011</a:t>
            </a:r>
          </a:p>
          <a:p>
            <a:pPr>
              <a:lnSpc>
                <a:spcPct val="50000"/>
              </a:lnSpc>
              <a:spcBef>
                <a:spcPct val="25000"/>
              </a:spcBef>
              <a:spcAft>
                <a:spcPts val="600"/>
              </a:spcAft>
              <a:buClr>
                <a:srgbClr val="FFFFFF"/>
              </a:buClr>
              <a:buSzPct val="75000"/>
              <a:buFont typeface="Times" pitchFamily="18" charset="0"/>
              <a:buNone/>
              <a:tabLst>
                <a:tab pos="346075" algn="l"/>
                <a:tab pos="974725" algn="l"/>
                <a:tab pos="1716088" algn="l"/>
                <a:tab pos="3260725" algn="l"/>
                <a:tab pos="4194175" algn="l"/>
              </a:tabLst>
            </a:pPr>
            <a:r>
              <a:rPr lang="en-US" sz="1400" b="1"/>
              <a:t>		</a:t>
            </a:r>
          </a:p>
          <a:p>
            <a:pPr>
              <a:lnSpc>
                <a:spcPct val="50000"/>
              </a:lnSpc>
              <a:spcBef>
                <a:spcPct val="25000"/>
              </a:spcBef>
              <a:spcAft>
                <a:spcPts val="600"/>
              </a:spcAft>
              <a:buClr>
                <a:srgbClr val="FFFFFF"/>
              </a:buClr>
              <a:buSzPct val="75000"/>
              <a:buFont typeface="Times" pitchFamily="18" charset="0"/>
              <a:buNone/>
              <a:tabLst>
                <a:tab pos="346075" algn="l"/>
                <a:tab pos="974725" algn="l"/>
                <a:tab pos="1716088" algn="l"/>
                <a:tab pos="3260725" algn="l"/>
                <a:tab pos="4194175" algn="l"/>
              </a:tabLst>
            </a:pPr>
            <a:r>
              <a:rPr lang="en-US" sz="2400" b="1"/>
              <a:t>			     and								</a:t>
            </a:r>
            <a:r>
              <a:rPr lang="en-US" sz="1600" b="1"/>
              <a:t>		</a:t>
            </a:r>
            <a:endParaRPr lang="en-US" sz="2400" b="1"/>
          </a:p>
          <a:p>
            <a:pPr>
              <a:lnSpc>
                <a:spcPct val="110000"/>
              </a:lnSpc>
              <a:spcBef>
                <a:spcPct val="25000"/>
              </a:spcBef>
              <a:spcAft>
                <a:spcPts val="600"/>
              </a:spcAft>
              <a:buClr>
                <a:srgbClr val="FFFFFF"/>
              </a:buClr>
              <a:buSzPct val="75000"/>
              <a:buFont typeface="Times" pitchFamily="18" charset="0"/>
              <a:buNone/>
              <a:tabLst>
                <a:tab pos="346075" algn="l"/>
                <a:tab pos="974725" algn="l"/>
                <a:tab pos="1716088" algn="l"/>
                <a:tab pos="3260725" algn="l"/>
                <a:tab pos="4194175" algn="l"/>
              </a:tabLst>
            </a:pPr>
            <a:r>
              <a:rPr lang="en-US" sz="2400" b="1"/>
              <a:t>		 Part 6  :  Third week October – mid December 2011</a:t>
            </a:r>
          </a:p>
          <a:p>
            <a:pPr>
              <a:lnSpc>
                <a:spcPct val="80000"/>
              </a:lnSpc>
              <a:spcBef>
                <a:spcPct val="25000"/>
              </a:spcBef>
              <a:spcAft>
                <a:spcPts val="600"/>
              </a:spcAft>
              <a:buClr>
                <a:srgbClr val="FFFFFF"/>
              </a:buClr>
              <a:buSzPct val="75000"/>
              <a:buFont typeface="Times" pitchFamily="18" charset="0"/>
              <a:buNone/>
              <a:tabLst>
                <a:tab pos="346075" algn="l"/>
                <a:tab pos="974725" algn="l"/>
                <a:tab pos="1716088" algn="l"/>
                <a:tab pos="3260725" algn="l"/>
                <a:tab pos="4194175" algn="l"/>
              </a:tabLst>
            </a:pPr>
            <a:endParaRPr lang="en-US" sz="2400" b="1"/>
          </a:p>
        </p:txBody>
      </p:sp>
      <p:sp>
        <p:nvSpPr>
          <p:cNvPr id="699401" name="AutoShape 9"/>
          <p:cNvSpPr>
            <a:spLocks noChangeArrowheads="1"/>
          </p:cNvSpPr>
          <p:nvPr/>
        </p:nvSpPr>
        <p:spPr bwMode="auto">
          <a:xfrm>
            <a:off x="2057400" y="359807"/>
            <a:ext cx="5212236" cy="783193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February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Release -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2012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114800"/>
            <a:ext cx="95250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110000"/>
              </a:lnSpc>
              <a:spcBef>
                <a:spcPct val="25000"/>
              </a:spcBef>
              <a:buClr>
                <a:srgbClr val="FFFFFF"/>
              </a:buClr>
              <a:buSzPct val="75000"/>
              <a:buFont typeface="Times" pitchFamily="18" charset="0"/>
              <a:buNone/>
              <a:tabLst>
                <a:tab pos="346075" algn="l"/>
                <a:tab pos="741363" algn="l"/>
                <a:tab pos="1716088" algn="l"/>
                <a:tab pos="2803525" algn="l"/>
                <a:tab pos="3032125" algn="l"/>
                <a:tab pos="4194175" algn="l"/>
              </a:tabLst>
            </a:pPr>
            <a:endParaRPr lang="en-US" sz="700" b="1"/>
          </a:p>
          <a:p>
            <a:pPr>
              <a:lnSpc>
                <a:spcPct val="110000"/>
              </a:lnSpc>
              <a:spcBef>
                <a:spcPts val="600"/>
              </a:spcBef>
              <a:buFont typeface="Times" pitchFamily="18" charset="0"/>
              <a:buChar char="•"/>
              <a:tabLst>
                <a:tab pos="346075" algn="l"/>
                <a:tab pos="741363" algn="l"/>
                <a:tab pos="1716088" algn="l"/>
                <a:tab pos="2803525" algn="l"/>
                <a:tab pos="3032125" algn="l"/>
                <a:tab pos="4194175" algn="l"/>
              </a:tabLst>
            </a:pPr>
            <a:r>
              <a:rPr lang="en-US" sz="2400" b="1"/>
              <a:t>	Added to the diaries placed in Small Urban/Rural areas 	across January – June 2011</a:t>
            </a:r>
            <a:endParaRPr lang="en-ZA" sz="2400" b="1"/>
          </a:p>
          <a:p>
            <a:pPr>
              <a:lnSpc>
                <a:spcPct val="110000"/>
              </a:lnSpc>
              <a:spcBef>
                <a:spcPct val="25000"/>
              </a:spcBef>
              <a:tabLst>
                <a:tab pos="346075" algn="l"/>
                <a:tab pos="741363" algn="l"/>
                <a:tab pos="1716088" algn="l"/>
                <a:tab pos="2803525" algn="l"/>
                <a:tab pos="3032125" algn="l"/>
                <a:tab pos="4194175" algn="l"/>
              </a:tabLst>
            </a:pPr>
            <a:endParaRPr lang="en-US" sz="1000" b="1"/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FFFFFF"/>
              </a:buClr>
              <a:buSzPct val="75000"/>
              <a:buFont typeface="Times" pitchFamily="18" charset="0"/>
              <a:buNone/>
              <a:tabLst>
                <a:tab pos="346075" algn="l"/>
                <a:tab pos="741363" algn="l"/>
                <a:tab pos="1716088" algn="l"/>
                <a:tab pos="2803525" algn="l"/>
                <a:tab pos="3032125" algn="l"/>
                <a:tab pos="4194175" algn="l"/>
              </a:tabLst>
            </a:pPr>
            <a:endParaRPr lang="en-US" sz="2400" b="1"/>
          </a:p>
          <a:p>
            <a:pPr>
              <a:lnSpc>
                <a:spcPct val="80000"/>
              </a:lnSpc>
              <a:spcBef>
                <a:spcPct val="25000"/>
              </a:spcBef>
              <a:buClr>
                <a:srgbClr val="FFFFFF"/>
              </a:buClr>
              <a:buSzPct val="75000"/>
              <a:buFont typeface="Times" pitchFamily="18" charset="0"/>
              <a:buNone/>
              <a:tabLst>
                <a:tab pos="346075" algn="l"/>
                <a:tab pos="741363" algn="l"/>
                <a:tab pos="1716088" algn="l"/>
                <a:tab pos="2803525" algn="l"/>
                <a:tab pos="3032125" algn="l"/>
                <a:tab pos="4194175" algn="l"/>
              </a:tabLst>
            </a:pPr>
            <a:endParaRPr lang="en-US" sz="2400" b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00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3543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193543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2065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125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119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528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114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908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108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602535" y="121444"/>
            <a:ext cx="4179265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567 </a:t>
            </a:r>
            <a:r>
              <a:rPr lang="en-US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CapeTalk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3553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193553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531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770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9248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628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193566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193567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5591" name="Object 2"/>
          <p:cNvGraphicFramePr>
            <a:graphicFrameLocks noChangeAspect="1"/>
          </p:cNvGraphicFramePr>
          <p:nvPr/>
        </p:nvGraphicFramePr>
        <p:xfrm>
          <a:off x="330200" y="863600"/>
          <a:ext cx="4246563" cy="5051425"/>
        </p:xfrm>
        <a:graphic>
          <a:graphicData uri="http://schemas.openxmlformats.org/presentationml/2006/ole">
            <p:oleObj spid="_x0000_s195591" r:id="rId4" imgW="4249280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096963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1 225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430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1 189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55963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1 214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66988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1 208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200400" y="121444"/>
            <a:ext cx="28956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94.5 </a:t>
            </a: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5601" name="Object 2"/>
          <p:cNvGraphicFramePr>
            <a:graphicFrameLocks noChangeAspect="1"/>
          </p:cNvGraphicFramePr>
          <p:nvPr/>
        </p:nvGraphicFramePr>
        <p:xfrm>
          <a:off x="4946650" y="863600"/>
          <a:ext cx="4246563" cy="5051425"/>
        </p:xfrm>
        <a:graphic>
          <a:graphicData uri="http://schemas.openxmlformats.org/presentationml/2006/ole">
            <p:oleObj spid="_x0000_s195601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912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619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5420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642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942263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649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254875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646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195614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195615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7639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197639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2395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1269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6055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1 320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81363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1 328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55875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1 317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1524000" y="121444"/>
            <a:ext cx="63246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94.7 Highveld Stereo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7649" name="Object 2"/>
          <p:cNvGraphicFramePr>
            <a:graphicFrameLocks noChangeAspect="1"/>
          </p:cNvGraphicFramePr>
          <p:nvPr/>
        </p:nvGraphicFramePr>
        <p:xfrm>
          <a:off x="4749800" y="863600"/>
          <a:ext cx="4246563" cy="5051425"/>
        </p:xfrm>
        <a:graphic>
          <a:graphicData uri="http://schemas.openxmlformats.org/presentationml/2006/ole">
            <p:oleObj spid="_x0000_s197649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681663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657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00800" y="5133975"/>
            <a:ext cx="773113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697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48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688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0866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699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197662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197663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9687" name="Object 2"/>
          <p:cNvGraphicFramePr>
            <a:graphicFrameLocks noChangeAspect="1"/>
          </p:cNvGraphicFramePr>
          <p:nvPr/>
        </p:nvGraphicFramePr>
        <p:xfrm>
          <a:off x="330200" y="863600"/>
          <a:ext cx="4246563" cy="5051425"/>
        </p:xfrm>
        <a:graphic>
          <a:graphicData uri="http://schemas.openxmlformats.org/presentationml/2006/ole">
            <p:oleObj spid="_x0000_s199687" r:id="rId4" imgW="4249280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0922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1 461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176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1 429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48025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1 412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11425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1 448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200400" y="121444"/>
            <a:ext cx="28956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99.2 </a:t>
            </a: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YFM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9697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199697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11825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622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24613" y="5133975"/>
            <a:ext cx="773112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570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48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552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51688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565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3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199710" name="Group 20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199711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1735" name="Object 2"/>
          <p:cNvGraphicFramePr>
            <a:graphicFrameLocks noChangeAspect="1"/>
          </p:cNvGraphicFramePr>
          <p:nvPr/>
        </p:nvGraphicFramePr>
        <p:xfrm>
          <a:off x="330200" y="863600"/>
          <a:ext cx="4246563" cy="5051425"/>
        </p:xfrm>
        <a:graphic>
          <a:graphicData uri="http://schemas.openxmlformats.org/presentationml/2006/ole">
            <p:oleObj spid="_x0000_s201735" r:id="rId4" imgW="4249280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77925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675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901825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724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401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666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24138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703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124200" y="121444"/>
            <a:ext cx="31242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Algoa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1745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01745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02300" y="5135563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340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3413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362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91463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327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42163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341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01758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01759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3783" name="Object 2"/>
          <p:cNvGraphicFramePr>
            <a:graphicFrameLocks noChangeAspect="1"/>
          </p:cNvGraphicFramePr>
          <p:nvPr/>
        </p:nvGraphicFramePr>
        <p:xfrm>
          <a:off x="330200" y="863600"/>
          <a:ext cx="4246563" cy="5051425"/>
        </p:xfrm>
        <a:graphic>
          <a:graphicData uri="http://schemas.openxmlformats.org/presentationml/2006/ole">
            <p:oleObj spid="_x0000_s203783" r:id="rId4" imgW="4249280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430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111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6055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149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90888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115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74925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128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429000" y="121444"/>
            <a:ext cx="26670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3793" name="Object 2"/>
          <p:cNvGraphicFramePr>
            <a:graphicFrameLocks noChangeAspect="1"/>
          </p:cNvGraphicFramePr>
          <p:nvPr/>
        </p:nvGraphicFramePr>
        <p:xfrm>
          <a:off x="4795838" y="863600"/>
          <a:ext cx="4246562" cy="5051425"/>
        </p:xfrm>
        <a:graphic>
          <a:graphicData uri="http://schemas.openxmlformats.org/presentationml/2006/ole">
            <p:oleObj spid="_x0000_s203793" r:id="rId5" imgW="4243184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45163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00800" y="5133975"/>
            <a:ext cx="457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48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32638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3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03806" name="TextBox 15"/>
          <p:cNvSpPr txBox="1">
            <a:spLocks noChangeArrowheads="1"/>
          </p:cNvSpPr>
          <p:nvPr/>
        </p:nvSpPr>
        <p:spPr bwMode="auto">
          <a:xfrm>
            <a:off x="7848600" y="2209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203807" name="AutoShape 9"/>
          <p:cNvSpPr>
            <a:spLocks noChangeArrowheads="1"/>
          </p:cNvSpPr>
          <p:nvPr/>
        </p:nvSpPr>
        <p:spPr bwMode="auto">
          <a:xfrm>
            <a:off x="7772400" y="2286000"/>
            <a:ext cx="106363" cy="136525"/>
          </a:xfrm>
          <a:prstGeom prst="upArrow">
            <a:avLst>
              <a:gd name="adj1" fmla="val 50000"/>
              <a:gd name="adj2" fmla="val 3208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grpSp>
        <p:nvGrpSpPr>
          <p:cNvPr id="203808" name="Group 24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03809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5831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05831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2395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1 466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39913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1 521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81363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1 506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86038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1 531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514600" y="121444"/>
            <a:ext cx="43434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Capricorn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5841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05841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02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698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2143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675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91463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668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7131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62800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676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05854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05855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7879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07879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76338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188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153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401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142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2255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147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667000" y="121444"/>
            <a:ext cx="40386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Classic 102.7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7889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07889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150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770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91463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2263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07902" name="AutoShape 10"/>
          <p:cNvSpPr>
            <a:spLocks noChangeArrowheads="1"/>
          </p:cNvSpPr>
          <p:nvPr/>
        </p:nvSpPr>
        <p:spPr bwMode="auto">
          <a:xfrm>
            <a:off x="3289300" y="2209800"/>
            <a:ext cx="109538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07903" name="TextBox 15"/>
          <p:cNvSpPr txBox="1">
            <a:spLocks noChangeArrowheads="1"/>
          </p:cNvSpPr>
          <p:nvPr/>
        </p:nvSpPr>
        <p:spPr bwMode="auto">
          <a:xfrm>
            <a:off x="3365500" y="21336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Feb 11</a:t>
            </a:r>
          </a:p>
        </p:txBody>
      </p:sp>
      <p:grpSp>
        <p:nvGrpSpPr>
          <p:cNvPr id="207904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07905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9927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09927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2395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1 829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28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1 831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55963" y="5124450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1 832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60638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1 833</a:t>
            </a: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286000" y="121444"/>
            <a:ext cx="49530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East Coast Radio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2260" name="Text Box 116"/>
          <p:cNvSpPr txBox="1">
            <a:spLocks noChangeArrowheads="1"/>
          </p:cNvSpPr>
          <p:nvPr/>
        </p:nvSpPr>
        <p:spPr bwMode="auto">
          <a:xfrm>
            <a:off x="1562100" y="5976938"/>
            <a:ext cx="66532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cs typeface="+mn-cs"/>
            </a:endParaRPr>
          </a:p>
        </p:txBody>
      </p:sp>
      <p:graphicFrame>
        <p:nvGraphicFramePr>
          <p:cNvPr id="209938" name="Object 2"/>
          <p:cNvGraphicFramePr>
            <a:graphicFrameLocks noChangeAspect="1"/>
          </p:cNvGraphicFramePr>
          <p:nvPr/>
        </p:nvGraphicFramePr>
        <p:xfrm>
          <a:off x="4948238" y="863600"/>
          <a:ext cx="4246562" cy="5051425"/>
        </p:xfrm>
        <a:graphic>
          <a:graphicData uri="http://schemas.openxmlformats.org/presentationml/2006/ole">
            <p:oleObj spid="_x0000_s209938" r:id="rId5" imgW="4243184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43575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1 006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65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1 048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867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1 020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96138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1 023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2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3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09951" name="Group 23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09952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11975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11975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30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1 783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28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1 875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76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1 800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43175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1 855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362200" y="121444"/>
            <a:ext cx="47244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Gagasi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99.5FM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11985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11985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02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803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00800" y="5133975"/>
            <a:ext cx="773113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841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69238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793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62800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815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5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6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11998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12001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1999" name="TextBox 15"/>
          <p:cNvSpPr txBox="1">
            <a:spLocks noChangeArrowheads="1"/>
          </p:cNvSpPr>
          <p:nvPr/>
        </p:nvSpPr>
        <p:spPr bwMode="auto">
          <a:xfrm>
            <a:off x="3429000" y="3044825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25" indent="-111125"/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LSM 8</a:t>
            </a:r>
          </a:p>
        </p:txBody>
      </p:sp>
      <p:sp>
        <p:nvSpPr>
          <p:cNvPr id="212000" name="AutoShape 9"/>
          <p:cNvSpPr>
            <a:spLocks noChangeArrowheads="1"/>
          </p:cNvSpPr>
          <p:nvPr/>
        </p:nvSpPr>
        <p:spPr bwMode="auto">
          <a:xfrm>
            <a:off x="3352800" y="3121025"/>
            <a:ext cx="106363" cy="136525"/>
          </a:xfrm>
          <a:prstGeom prst="upArrow">
            <a:avLst>
              <a:gd name="adj1" fmla="val 50000"/>
              <a:gd name="adj2" fmla="val 3208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1612900" y="877888"/>
          <a:ext cx="4643438" cy="6172200"/>
        </p:xfrm>
        <a:graphic>
          <a:graphicData uri="http://schemas.openxmlformats.org/presentationml/2006/ole">
            <p:oleObj spid="_x0000_s156674" name="Worksheet" r:id="rId3" imgW="4848225" imgH="6419850" progId="Excel.Sheet.8">
              <p:embed/>
            </p:oleObj>
          </a:graphicData>
        </a:graphic>
      </p:graphicFrame>
      <p:sp>
        <p:nvSpPr>
          <p:cNvPr id="1217539" name="AutoShape 3"/>
          <p:cNvSpPr>
            <a:spLocks/>
          </p:cNvSpPr>
          <p:nvPr/>
        </p:nvSpPr>
        <p:spPr bwMode="auto">
          <a:xfrm>
            <a:off x="6051550" y="1816100"/>
            <a:ext cx="561975" cy="2189163"/>
          </a:xfrm>
          <a:prstGeom prst="rightBrace">
            <a:avLst>
              <a:gd name="adj1" fmla="val 32462"/>
              <a:gd name="adj2" fmla="val 491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17540" name="AutoShape 4"/>
          <p:cNvSpPr>
            <a:spLocks/>
          </p:cNvSpPr>
          <p:nvPr/>
        </p:nvSpPr>
        <p:spPr bwMode="auto">
          <a:xfrm>
            <a:off x="6051550" y="4092575"/>
            <a:ext cx="561975" cy="1992313"/>
          </a:xfrm>
          <a:prstGeom prst="rightBrace">
            <a:avLst>
              <a:gd name="adj1" fmla="val 29543"/>
              <a:gd name="adj2" fmla="val 491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7023100" y="2543175"/>
            <a:ext cx="18923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/>
              <a:t>with July-Dec 10 small urban/rural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7075488" y="4718050"/>
            <a:ext cx="1916112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/>
              <a:t>with Jan-June 11 small urban/rural</a:t>
            </a:r>
          </a:p>
        </p:txBody>
      </p:sp>
      <p:sp>
        <p:nvSpPr>
          <p:cNvPr id="1217546" name="AutoShape 10"/>
          <p:cNvSpPr>
            <a:spLocks noChangeArrowheads="1"/>
          </p:cNvSpPr>
          <p:nvPr/>
        </p:nvSpPr>
        <p:spPr bwMode="auto">
          <a:xfrm>
            <a:off x="2667000" y="0"/>
            <a:ext cx="3975828" cy="783193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Schedule for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2011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076825" y="5641975"/>
            <a:ext cx="990600" cy="533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14023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14023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2065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603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682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3375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722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908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745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362200" y="121444"/>
            <a:ext cx="46482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Good Hope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14033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14033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150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267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00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346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69238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356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628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363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14046" name="Group 24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14047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16071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16071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66813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553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7325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542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401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540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908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548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286000" y="121444"/>
            <a:ext cx="49530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Heart 104.9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16081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16081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13413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276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00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299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69238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310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42163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307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16093" name="Group 19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16096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4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6094" name="AutoShape 10"/>
          <p:cNvSpPr>
            <a:spLocks noChangeArrowheads="1"/>
          </p:cNvSpPr>
          <p:nvPr/>
        </p:nvSpPr>
        <p:spPr bwMode="auto">
          <a:xfrm>
            <a:off x="3289300" y="2971800"/>
            <a:ext cx="109538" cy="136525"/>
          </a:xfrm>
          <a:prstGeom prst="downArrow">
            <a:avLst>
              <a:gd name="adj1" fmla="val 50000"/>
              <a:gd name="adj2" fmla="val 31154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16095" name="TextBox 15"/>
          <p:cNvSpPr txBox="1">
            <a:spLocks noChangeArrowheads="1"/>
          </p:cNvSpPr>
          <p:nvPr/>
        </p:nvSpPr>
        <p:spPr bwMode="auto">
          <a:xfrm>
            <a:off x="3365500" y="28956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Whites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18119" name="Object 2"/>
          <p:cNvGraphicFramePr>
            <a:graphicFrameLocks noChangeAspect="1"/>
          </p:cNvGraphicFramePr>
          <p:nvPr/>
        </p:nvGraphicFramePr>
        <p:xfrm>
          <a:off x="254000" y="863600"/>
          <a:ext cx="4246563" cy="5051425"/>
        </p:xfrm>
        <a:graphic>
          <a:graphicData uri="http://schemas.openxmlformats.org/presentationml/2006/ole">
            <p:oleObj spid="_x0000_s218119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9906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1 578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7414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1 379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004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1 397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4384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1 403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133600" y="121444"/>
            <a:ext cx="48006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Ikwekwezi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18129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18129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785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822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516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667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947025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667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202488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658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3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18142" name="AutoShape 10"/>
          <p:cNvSpPr>
            <a:spLocks noChangeArrowheads="1"/>
          </p:cNvSpPr>
          <p:nvPr/>
        </p:nvSpPr>
        <p:spPr bwMode="auto">
          <a:xfrm>
            <a:off x="7772400" y="2282825"/>
            <a:ext cx="109538" cy="136525"/>
          </a:xfrm>
          <a:prstGeom prst="downArrow">
            <a:avLst>
              <a:gd name="adj1" fmla="val 50000"/>
              <a:gd name="adj2" fmla="val 31154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18143" name="TextBox 15"/>
          <p:cNvSpPr txBox="1">
            <a:spLocks noChangeArrowheads="1"/>
          </p:cNvSpPr>
          <p:nvPr/>
        </p:nvSpPr>
        <p:spPr bwMode="auto">
          <a:xfrm>
            <a:off x="7848600" y="21971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Feb 11</a:t>
            </a:r>
          </a:p>
        </p:txBody>
      </p:sp>
      <p:grpSp>
        <p:nvGrpSpPr>
          <p:cNvPr id="218144" name="Group 24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18145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20167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20167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23950" y="5135563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2 072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303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1 975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90888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2 016</a:t>
            </a: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74925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2 003</a:t>
            </a: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057400" y="121444"/>
            <a:ext cx="5246065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Jacaranda 94.2 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20177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20177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23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7150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998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642143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922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82955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982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7110413" y="5133975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973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grpSp>
        <p:nvGrpSpPr>
          <p:cNvPr id="220190" name="Group 20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20191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22215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22215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2395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433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176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1 421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76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1 357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908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1 408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819400" y="121444"/>
            <a:ext cx="41910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KAYA FM 95.9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22225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22225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02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603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3413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604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48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510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501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562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22238" name="AutoShape 10"/>
          <p:cNvSpPr>
            <a:spLocks noChangeArrowheads="1"/>
          </p:cNvSpPr>
          <p:nvPr/>
        </p:nvSpPr>
        <p:spPr bwMode="auto">
          <a:xfrm>
            <a:off x="7848600" y="2968625"/>
            <a:ext cx="109538" cy="136525"/>
          </a:xfrm>
          <a:prstGeom prst="downArrow">
            <a:avLst>
              <a:gd name="adj1" fmla="val 50000"/>
              <a:gd name="adj2" fmla="val 31154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22239" name="TextBox 15"/>
          <p:cNvSpPr txBox="1">
            <a:spLocks noChangeArrowheads="1"/>
          </p:cNvSpPr>
          <p:nvPr/>
        </p:nvSpPr>
        <p:spPr bwMode="auto">
          <a:xfrm>
            <a:off x="7924800" y="2892425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LSM 8</a:t>
            </a:r>
          </a:p>
        </p:txBody>
      </p:sp>
      <p:grpSp>
        <p:nvGrpSpPr>
          <p:cNvPr id="222240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22241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24263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24263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2395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3 468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557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3 303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76600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3 400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62225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3 230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124200" y="121444"/>
            <a:ext cx="34290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Lesedi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24273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24273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6388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2 116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3896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2 069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35900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2 101</a:t>
            </a: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0866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1 985</a:t>
            </a:r>
          </a:p>
        </p:txBody>
      </p:sp>
      <p:sp>
        <p:nvSpPr>
          <p:cNvPr id="23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24286" name="Group 20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24291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4287" name="TextBox 15"/>
          <p:cNvSpPr txBox="1">
            <a:spLocks noChangeArrowheads="1"/>
          </p:cNvSpPr>
          <p:nvPr/>
        </p:nvSpPr>
        <p:spPr bwMode="auto">
          <a:xfrm>
            <a:off x="3429000" y="2590800"/>
            <a:ext cx="106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25" indent="-111125"/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L. Urban</a:t>
            </a:r>
          </a:p>
          <a:p>
            <a:pPr marL="111125" indent="-111125"/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GP</a:t>
            </a:r>
          </a:p>
          <a:p>
            <a:pPr marL="111125" indent="-111125"/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LSM 8</a:t>
            </a:r>
          </a:p>
        </p:txBody>
      </p:sp>
      <p:sp>
        <p:nvSpPr>
          <p:cNvPr id="224288" name="AutoShape 9"/>
          <p:cNvSpPr>
            <a:spLocks noChangeArrowheads="1"/>
          </p:cNvSpPr>
          <p:nvPr/>
        </p:nvSpPr>
        <p:spPr bwMode="auto">
          <a:xfrm>
            <a:off x="3352800" y="2667000"/>
            <a:ext cx="106363" cy="136525"/>
          </a:xfrm>
          <a:prstGeom prst="upArrow">
            <a:avLst>
              <a:gd name="adj1" fmla="val 50000"/>
              <a:gd name="adj2" fmla="val 3208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24289" name="TextBox 15"/>
          <p:cNvSpPr txBox="1">
            <a:spLocks noChangeArrowheads="1"/>
          </p:cNvSpPr>
          <p:nvPr/>
        </p:nvSpPr>
        <p:spPr bwMode="auto">
          <a:xfrm>
            <a:off x="8001000" y="25908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25" indent="-111125"/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GP</a:t>
            </a:r>
          </a:p>
          <a:p>
            <a:pPr marL="111125" indent="-111125"/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Reef</a:t>
            </a:r>
          </a:p>
        </p:txBody>
      </p:sp>
      <p:sp>
        <p:nvSpPr>
          <p:cNvPr id="224290" name="AutoShape 9"/>
          <p:cNvSpPr>
            <a:spLocks noChangeArrowheads="1"/>
          </p:cNvSpPr>
          <p:nvPr/>
        </p:nvSpPr>
        <p:spPr bwMode="auto">
          <a:xfrm>
            <a:off x="7924800" y="2667000"/>
            <a:ext cx="106363" cy="136525"/>
          </a:xfrm>
          <a:prstGeom prst="upArrow">
            <a:avLst>
              <a:gd name="adj1" fmla="val 50000"/>
              <a:gd name="adj2" fmla="val 3208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26311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26311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2395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1 447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4785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1 234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76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1 203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908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1 204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1295400" y="121444"/>
            <a:ext cx="64770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LIGWALAGWALA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26321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26321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150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834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54775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720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48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713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501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712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26334" name="AutoShape 10"/>
          <p:cNvSpPr>
            <a:spLocks noChangeArrowheads="1"/>
          </p:cNvSpPr>
          <p:nvPr/>
        </p:nvSpPr>
        <p:spPr bwMode="auto">
          <a:xfrm>
            <a:off x="7785100" y="2359025"/>
            <a:ext cx="109538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26335" name="TextBox 15"/>
          <p:cNvSpPr txBox="1">
            <a:spLocks noChangeArrowheads="1"/>
          </p:cNvSpPr>
          <p:nvPr/>
        </p:nvSpPr>
        <p:spPr bwMode="auto">
          <a:xfrm>
            <a:off x="7861300" y="2282825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226336" name="AutoShape 10"/>
          <p:cNvSpPr>
            <a:spLocks noChangeArrowheads="1"/>
          </p:cNvSpPr>
          <p:nvPr/>
        </p:nvSpPr>
        <p:spPr bwMode="auto">
          <a:xfrm>
            <a:off x="3289300" y="2362200"/>
            <a:ext cx="109538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26337" name="TextBox 15"/>
          <p:cNvSpPr txBox="1">
            <a:spLocks noChangeArrowheads="1"/>
          </p:cNvSpPr>
          <p:nvPr/>
        </p:nvSpPr>
        <p:spPr bwMode="auto">
          <a:xfrm>
            <a:off x="3365500" y="22860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Feb 11</a:t>
            </a:r>
          </a:p>
        </p:txBody>
      </p:sp>
      <p:grpSp>
        <p:nvGrpSpPr>
          <p:cNvPr id="226338" name="Group 24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26339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28359" name="Object 2"/>
          <p:cNvGraphicFramePr>
            <a:graphicFrameLocks noChangeAspect="1"/>
          </p:cNvGraphicFramePr>
          <p:nvPr/>
        </p:nvGraphicFramePr>
        <p:xfrm>
          <a:off x="330200" y="1019175"/>
          <a:ext cx="4246563" cy="5051425"/>
        </p:xfrm>
        <a:graphic>
          <a:graphicData uri="http://schemas.openxmlformats.org/presentationml/2006/ole">
            <p:oleObj spid="_x0000_s228359" r:id="rId4" imgW="4249280" imgH="5054022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2065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348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384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401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349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543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381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048000" y="121444"/>
            <a:ext cx="30480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Lotus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28369" name="Object 2"/>
          <p:cNvGraphicFramePr>
            <a:graphicFrameLocks noChangeAspect="1"/>
          </p:cNvGraphicFramePr>
          <p:nvPr/>
        </p:nvGraphicFramePr>
        <p:xfrm>
          <a:off x="4946650" y="787400"/>
          <a:ext cx="4246563" cy="5051425"/>
        </p:xfrm>
        <a:graphic>
          <a:graphicData uri="http://schemas.openxmlformats.org/presentationml/2006/ole">
            <p:oleObj spid="_x0000_s228369" r:id="rId5" imgW="4249280" imgH="5054022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62625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196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97638" y="5133975"/>
            <a:ext cx="77311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208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945438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188</a:t>
            </a: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226300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206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28382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28383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30407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30407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2395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5 519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28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6 088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76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5 871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908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5 976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819400" y="121444"/>
            <a:ext cx="37338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METRO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30417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30417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6388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2 195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378575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2 419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7724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2 244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075488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2 305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3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30430" name="TextBox 15"/>
          <p:cNvSpPr txBox="1">
            <a:spLocks noChangeArrowheads="1"/>
          </p:cNvSpPr>
          <p:nvPr/>
        </p:nvSpPr>
        <p:spPr bwMode="auto">
          <a:xfrm>
            <a:off x="3403600" y="20574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230431" name="AutoShape 9"/>
          <p:cNvSpPr>
            <a:spLocks noChangeArrowheads="1"/>
          </p:cNvSpPr>
          <p:nvPr/>
        </p:nvSpPr>
        <p:spPr bwMode="auto">
          <a:xfrm>
            <a:off x="3327400" y="2133600"/>
            <a:ext cx="106363" cy="136525"/>
          </a:xfrm>
          <a:prstGeom prst="upArrow">
            <a:avLst>
              <a:gd name="adj1" fmla="val 50000"/>
              <a:gd name="adj2" fmla="val 3208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grpSp>
        <p:nvGrpSpPr>
          <p:cNvPr id="230432" name="Group 24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30435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0433" name="AutoShape 10"/>
          <p:cNvSpPr>
            <a:spLocks noChangeArrowheads="1"/>
          </p:cNvSpPr>
          <p:nvPr/>
        </p:nvSpPr>
        <p:spPr bwMode="auto">
          <a:xfrm>
            <a:off x="3319463" y="2511425"/>
            <a:ext cx="109537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30434" name="TextBox 15"/>
          <p:cNvSpPr txBox="1">
            <a:spLocks noChangeArrowheads="1"/>
          </p:cNvSpPr>
          <p:nvPr/>
        </p:nvSpPr>
        <p:spPr bwMode="auto">
          <a:xfrm>
            <a:off x="3395663" y="2435225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C/LT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32455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32455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2395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3 293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28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3 400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76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3 192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162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3 281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graphicFrame>
        <p:nvGraphicFramePr>
          <p:cNvPr id="232462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32462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6388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939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378575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1 956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7724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1 884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075488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1 895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5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6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33" name="AutoShape 97"/>
          <p:cNvSpPr>
            <a:spLocks noChangeArrowheads="1"/>
          </p:cNvSpPr>
          <p:nvPr/>
        </p:nvSpPr>
        <p:spPr bwMode="auto">
          <a:xfrm>
            <a:off x="1066800" y="121444"/>
            <a:ext cx="69342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MOTSWEDING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32478" name="Group 20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32481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3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2479" name="AutoShape 10"/>
          <p:cNvSpPr>
            <a:spLocks noChangeArrowheads="1"/>
          </p:cNvSpPr>
          <p:nvPr/>
        </p:nvSpPr>
        <p:spPr bwMode="auto">
          <a:xfrm>
            <a:off x="3352800" y="2968625"/>
            <a:ext cx="109538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32480" name="TextBox 15"/>
          <p:cNvSpPr txBox="1">
            <a:spLocks noChangeArrowheads="1"/>
          </p:cNvSpPr>
          <p:nvPr/>
        </p:nvSpPr>
        <p:spPr bwMode="auto">
          <a:xfrm>
            <a:off x="3429000" y="2892425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LSM 7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4"/>
          <p:cNvSpPr>
            <a:spLocks noChangeArrowheads="1"/>
          </p:cNvSpPr>
          <p:nvPr/>
        </p:nvSpPr>
        <p:spPr bwMode="auto">
          <a:xfrm>
            <a:off x="228600" y="1371600"/>
            <a:ext cx="8724900" cy="5157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r>
              <a:rPr lang="en-ZA" sz="2000" b="1">
                <a:solidFill>
                  <a:srgbClr val="000000"/>
                </a:solidFill>
              </a:rPr>
              <a:t>Dalai Lama Visa saga</a:t>
            </a: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sz="2000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r>
              <a:rPr lang="en-ZA" sz="2000" b="1">
                <a:solidFill>
                  <a:srgbClr val="000000"/>
                </a:solidFill>
              </a:rPr>
              <a:t>National Census</a:t>
            </a: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sz="2000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r>
              <a:rPr lang="en-ZA" sz="2000" b="1">
                <a:solidFill>
                  <a:srgbClr val="000000"/>
                </a:solidFill>
              </a:rPr>
              <a:t>Death of Muammar Gaddafi</a:t>
            </a: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sz="2000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Tx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r>
              <a:rPr lang="en-ZA" sz="2000" b="1">
                <a:solidFill>
                  <a:srgbClr val="000000"/>
                </a:solidFill>
              </a:rPr>
              <a:t>European financial crisis continued</a:t>
            </a: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sz="2000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r>
              <a:rPr lang="en-ZA" sz="2000" b="1">
                <a:solidFill>
                  <a:srgbClr val="000000"/>
                </a:solidFill>
              </a:rPr>
              <a:t>Julius Malema suspended from the ANC</a:t>
            </a: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sz="2000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r>
              <a:rPr lang="en-ZA" sz="2000" b="1">
                <a:solidFill>
                  <a:srgbClr val="000000"/>
                </a:solidFill>
              </a:rPr>
              <a:t>Police Chief, Bheki Cele, suspended</a:t>
            </a: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sz="2000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r>
              <a:rPr lang="en-ZA" sz="2000" b="1">
                <a:solidFill>
                  <a:srgbClr val="000000"/>
                </a:solidFill>
              </a:rPr>
              <a:t>Convicted SA drug smuggler executed in China</a:t>
            </a: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ZA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94982" name="AutoShape 6"/>
          <p:cNvSpPr>
            <a:spLocks noChangeArrowheads="1"/>
          </p:cNvSpPr>
          <p:nvPr/>
        </p:nvSpPr>
        <p:spPr bwMode="auto">
          <a:xfrm>
            <a:off x="609600" y="96838"/>
            <a:ext cx="7972824" cy="783193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Key News events during fieldwork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period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34503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34503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95388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106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905000" y="5133975"/>
            <a:ext cx="457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40100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61</a:t>
            </a: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543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362200" y="121444"/>
            <a:ext cx="43434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MPowerFM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34513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34513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67388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65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912100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15</a:t>
            </a: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501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34526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34527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36551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36551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2065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985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63725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1 113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893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1 135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82863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1 148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1066800" y="121444"/>
            <a:ext cx="69342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Munghana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Lonene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36561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36561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02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571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00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630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48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642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50100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649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36574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36575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38599" name="Object 2"/>
          <p:cNvGraphicFramePr>
            <a:graphicFrameLocks noChangeAspect="1"/>
          </p:cNvGraphicFramePr>
          <p:nvPr/>
        </p:nvGraphicFramePr>
        <p:xfrm>
          <a:off x="330200" y="787400"/>
          <a:ext cx="4322763" cy="5051425"/>
        </p:xfrm>
        <a:graphic>
          <a:graphicData uri="http://schemas.openxmlformats.org/presentationml/2006/ole">
            <p:oleObj spid="_x0000_s238599" r:id="rId4" imgW="4322439" imgH="5054022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7475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770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768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43275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751</a:t>
            </a: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24138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746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286000" y="121444"/>
            <a:ext cx="50292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North West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38609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38609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02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339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00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329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48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317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501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311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38622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38623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0647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40647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95388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529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580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528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582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543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577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657600" y="121444"/>
            <a:ext cx="19812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0657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40657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02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310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3413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320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48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335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501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324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40670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40671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2695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42695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430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1 041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926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401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926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33663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951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286000" y="121444"/>
            <a:ext cx="50292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Phalaphala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2705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42705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02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649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35725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481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48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475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501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493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5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6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42718" name="AutoShape 10"/>
          <p:cNvSpPr>
            <a:spLocks noChangeArrowheads="1"/>
          </p:cNvSpPr>
          <p:nvPr/>
        </p:nvSpPr>
        <p:spPr bwMode="auto">
          <a:xfrm>
            <a:off x="7772400" y="2286000"/>
            <a:ext cx="109538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42719" name="TextBox 15"/>
          <p:cNvSpPr txBox="1">
            <a:spLocks noChangeArrowheads="1"/>
          </p:cNvSpPr>
          <p:nvPr/>
        </p:nvSpPr>
        <p:spPr bwMode="auto">
          <a:xfrm>
            <a:off x="7848600" y="22098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Feb 11</a:t>
            </a:r>
          </a:p>
        </p:txBody>
      </p:sp>
      <p:grpSp>
        <p:nvGrpSpPr>
          <p:cNvPr id="242720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42721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4743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44743" r:id="rId4" imgW="4243184" imgH="5047925" progId="Excel.Chart.8">
              <p:embed/>
            </p:oleObj>
          </a:graphicData>
        </a:graphic>
      </p:graphicFrame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667000" y="121444"/>
            <a:ext cx="38862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Radio 2000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4748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44748" r:id="rId5" imgW="4249280" imgH="5047925" progId="Excel.Chart.8">
              <p:embed/>
            </p:oleObj>
          </a:graphicData>
        </a:graphic>
      </p:graphicFrame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176338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699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928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3352800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874</a:t>
            </a:r>
          </a:p>
        </p:txBody>
      </p:sp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2654300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914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702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239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4277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334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78486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306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51" name="Text Box 80"/>
          <p:cNvSpPr txBox="1">
            <a:spLocks noChangeArrowheads="1"/>
          </p:cNvSpPr>
          <p:nvPr/>
        </p:nvSpPr>
        <p:spPr bwMode="auto">
          <a:xfrm>
            <a:off x="71628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338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44766" name="TextBox 15"/>
          <p:cNvSpPr txBox="1">
            <a:spLocks noChangeArrowheads="1"/>
          </p:cNvSpPr>
          <p:nvPr/>
        </p:nvSpPr>
        <p:spPr bwMode="auto">
          <a:xfrm>
            <a:off x="3429000" y="2209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244767" name="AutoShape 9"/>
          <p:cNvSpPr>
            <a:spLocks noChangeArrowheads="1"/>
          </p:cNvSpPr>
          <p:nvPr/>
        </p:nvSpPr>
        <p:spPr bwMode="auto">
          <a:xfrm>
            <a:off x="3352800" y="2286000"/>
            <a:ext cx="106363" cy="136525"/>
          </a:xfrm>
          <a:prstGeom prst="upArrow">
            <a:avLst>
              <a:gd name="adj1" fmla="val 50000"/>
              <a:gd name="adj2" fmla="val 3208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grpSp>
        <p:nvGrpSpPr>
          <p:cNvPr id="244768" name="Group 24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44769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39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6791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46791" r:id="rId4" imgW="4243184" imgH="5047925" progId="Excel.Chart.8">
              <p:embed/>
            </p:oleObj>
          </a:graphicData>
        </a:graphic>
      </p:graphicFrame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04800" y="121444"/>
            <a:ext cx="85344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RADIOKANSEL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/RADIO PULPIT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6796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46796" r:id="rId5" imgW="4249280" imgH="5047925" progId="Excel.Chart.8">
              <p:embed/>
            </p:oleObj>
          </a:graphicData>
        </a:graphic>
      </p:graphicFrame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2065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116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162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3352800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149</a:t>
            </a:r>
          </a:p>
        </p:txBody>
      </p:sp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26543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167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743575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48335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86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79121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51" name="Text Box 80"/>
          <p:cNvSpPr txBox="1">
            <a:spLocks noChangeArrowheads="1"/>
          </p:cNvSpPr>
          <p:nvPr/>
        </p:nvSpPr>
        <p:spPr bwMode="auto">
          <a:xfrm>
            <a:off x="72263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82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9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41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46814" name="Group 20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46817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3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6815" name="TextBox 15"/>
          <p:cNvSpPr txBox="1">
            <a:spLocks noChangeArrowheads="1"/>
          </p:cNvSpPr>
          <p:nvPr/>
        </p:nvSpPr>
        <p:spPr bwMode="auto">
          <a:xfrm>
            <a:off x="7848600" y="2209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246816" name="AutoShape 9"/>
          <p:cNvSpPr>
            <a:spLocks noChangeArrowheads="1"/>
          </p:cNvSpPr>
          <p:nvPr/>
        </p:nvSpPr>
        <p:spPr bwMode="auto">
          <a:xfrm>
            <a:off x="7772400" y="2286000"/>
            <a:ext cx="106363" cy="136525"/>
          </a:xfrm>
          <a:prstGeom prst="upArrow">
            <a:avLst>
              <a:gd name="adj1" fmla="val 50000"/>
              <a:gd name="adj2" fmla="val 3208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8839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48839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430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1 873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28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1 836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76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1 759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5905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1 797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352800" y="121444"/>
            <a:ext cx="24384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RSG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8849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48849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6388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1 126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335713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1 092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1685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1 074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094538" y="5124450"/>
            <a:ext cx="77470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1 087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1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48862" name="Group 22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48863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0887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50887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2065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524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550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528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578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543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557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352800" y="121444"/>
            <a:ext cx="24384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SAfm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0897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50897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02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223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00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241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48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272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628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249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2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3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50910" name="Group 20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50913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0911" name="TextBox 15"/>
          <p:cNvSpPr txBox="1">
            <a:spLocks noChangeArrowheads="1"/>
          </p:cNvSpPr>
          <p:nvPr/>
        </p:nvSpPr>
        <p:spPr bwMode="auto">
          <a:xfrm>
            <a:off x="3429000" y="3197225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WC</a:t>
            </a:r>
          </a:p>
        </p:txBody>
      </p:sp>
      <p:sp>
        <p:nvSpPr>
          <p:cNvPr id="250912" name="AutoShape 9"/>
          <p:cNvSpPr>
            <a:spLocks noChangeArrowheads="1"/>
          </p:cNvSpPr>
          <p:nvPr/>
        </p:nvSpPr>
        <p:spPr bwMode="auto">
          <a:xfrm>
            <a:off x="3352800" y="3273425"/>
            <a:ext cx="106363" cy="136525"/>
          </a:xfrm>
          <a:prstGeom prst="upArrow">
            <a:avLst>
              <a:gd name="adj1" fmla="val 50000"/>
              <a:gd name="adj2" fmla="val 3208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2935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52935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2065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651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628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52800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672</a:t>
            </a: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543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665</a:t>
            </a: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438400" y="121444"/>
            <a:ext cx="44196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Talk Radio 702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2945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52945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11825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302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16675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285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6765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298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53275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320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3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52958" name="Group 20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52959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9" name="Rectangle 5"/>
          <p:cNvSpPr>
            <a:spLocks noChangeArrowheads="1"/>
          </p:cNvSpPr>
          <p:nvPr/>
        </p:nvSpPr>
        <p:spPr bwMode="auto">
          <a:xfrm>
            <a:off x="30480" y="950178"/>
            <a:ext cx="4389120" cy="575542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3000"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lvl="2" defTabSz="160338" eaLnBrk="0" fontAlgn="auto" hangingPunct="0">
              <a:spcBef>
                <a:spcPts val="600"/>
              </a:spcBef>
              <a:spcAft>
                <a:spcPts val="0"/>
              </a:spcAft>
              <a:tabLst>
                <a:tab pos="1027113" algn="l"/>
              </a:tabLst>
              <a:defRPr/>
            </a:pPr>
            <a:r>
              <a:rPr lang="en-GB" sz="1700" b="1" dirty="0">
                <a:latin typeface="Arial" charset="0"/>
              </a:rPr>
              <a:t>									</a:t>
            </a:r>
          </a:p>
          <a:p>
            <a:pPr defTabSz="160338" eaLnBrk="0" fontAlgn="auto" hangingPunct="0">
              <a:spcBef>
                <a:spcPts val="0"/>
              </a:spcBef>
              <a:spcAft>
                <a:spcPts val="0"/>
              </a:spcAft>
              <a:tabLst>
                <a:tab pos="1027113" algn="l"/>
              </a:tabLst>
              <a:defRPr/>
            </a:pP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SOCCER : 	</a:t>
            </a:r>
            <a:r>
              <a:rPr lang="fr-FR" sz="17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fr-FR" sz="1700" b="1" dirty="0">
                <a:solidFill>
                  <a:schemeClr val="tx1"/>
                </a:solidFill>
                <a:latin typeface="Arial" charset="0"/>
              </a:rPr>
              <a:t>Barclays Premier </a:t>
            </a:r>
            <a:r>
              <a:rPr lang="fr-FR" sz="1700" b="1" dirty="0" err="1">
                <a:solidFill>
                  <a:schemeClr val="tx1"/>
                </a:solidFill>
                <a:latin typeface="Arial" charset="0"/>
              </a:rPr>
              <a:t>League</a:t>
            </a:r>
            <a:endParaRPr lang="fr-FR" sz="1700" b="1" dirty="0">
              <a:solidFill>
                <a:schemeClr val="tx1"/>
              </a:solidFill>
              <a:latin typeface="Arial" charset="0"/>
            </a:endParaRPr>
          </a:p>
          <a:p>
            <a:pPr defTabSz="160338" eaLnBrk="0" fontAlgn="auto" hangingPunct="0">
              <a:spcBef>
                <a:spcPts val="0"/>
              </a:spcBef>
              <a:spcAft>
                <a:spcPts val="0"/>
              </a:spcAft>
              <a:tabLst>
                <a:tab pos="1027113" algn="l"/>
              </a:tabLst>
              <a:defRPr/>
            </a:pPr>
            <a:r>
              <a:rPr lang="fr-FR" sz="1700" b="1" dirty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UEFA Champions League</a:t>
            </a:r>
          </a:p>
          <a:p>
            <a:pPr defTabSz="160338" eaLnBrk="0" fontAlgn="auto" hangingPunct="0">
              <a:spcBef>
                <a:spcPts val="0"/>
              </a:spcBef>
              <a:spcAft>
                <a:spcPts val="0"/>
              </a:spcAft>
              <a:tabLst>
                <a:tab pos="1027113" algn="l"/>
              </a:tabLst>
              <a:defRPr/>
            </a:pP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en-GB" sz="1700" b="1" dirty="0" err="1">
                <a:solidFill>
                  <a:schemeClr val="tx1"/>
                </a:solidFill>
                <a:latin typeface="Arial" charset="0"/>
              </a:rPr>
              <a:t>MTN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 8 																	Super </a:t>
            </a:r>
            <a:r>
              <a:rPr lang="en-GB" sz="1700" b="1" dirty="0" err="1">
                <a:solidFill>
                  <a:schemeClr val="tx1"/>
                </a:solidFill>
                <a:latin typeface="Arial" charset="0"/>
              </a:rPr>
              <a:t>Diski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 : </a:t>
            </a:r>
            <a:r>
              <a:rPr lang="en-GB" sz="1700" b="1" dirty="0" err="1">
                <a:solidFill>
                  <a:schemeClr val="tx1"/>
                </a:solidFill>
                <a:latin typeface="Arial" charset="0"/>
              </a:rPr>
              <a:t>PSL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 										ABSA Premiership 									Telkom Knockout</a:t>
            </a:r>
            <a:endParaRPr lang="en-GB" sz="1700" b="1" dirty="0">
              <a:solidFill>
                <a:srgbClr val="FFFF00"/>
              </a:solidFill>
              <a:latin typeface="Arial" charset="0"/>
            </a:endParaRPr>
          </a:p>
          <a:p>
            <a:pPr defTabSz="160338" eaLnBrk="0" fontAlgn="auto" hangingPunct="0">
              <a:spcBef>
                <a:spcPts val="0"/>
              </a:spcBef>
              <a:spcAft>
                <a:spcPts val="0"/>
              </a:spcAft>
              <a:tabLst>
                <a:tab pos="1027113" algn="l"/>
              </a:tabLst>
              <a:defRPr/>
            </a:pPr>
            <a:endParaRPr lang="en-GB" sz="17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defTabSz="160338" eaLnBrk="0" fontAlgn="auto" hangingPunct="0">
              <a:spcBef>
                <a:spcPts val="0"/>
              </a:spcBef>
              <a:spcAft>
                <a:spcPts val="0"/>
              </a:spcAft>
              <a:tabLst>
                <a:tab pos="1027113" algn="l"/>
              </a:tabLst>
              <a:defRPr/>
            </a:pP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RUGBY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	:	</a:t>
            </a:r>
            <a:r>
              <a:rPr lang="en-GB" sz="17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Rugby World Cup</a:t>
            </a:r>
          </a:p>
          <a:p>
            <a:pPr defTabSz="160338" eaLnBrk="0" fontAlgn="auto" hangingPunct="0">
              <a:spcBef>
                <a:spcPts val="0"/>
              </a:spcBef>
              <a:spcAft>
                <a:spcPts val="0"/>
              </a:spcAft>
              <a:tabLst>
                <a:tab pos="1027113" algn="l"/>
              </a:tabLst>
              <a:defRPr/>
            </a:pP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			ABSA Currie Cup</a:t>
            </a:r>
          </a:p>
          <a:p>
            <a:pPr defTabSz="160338" eaLnBrk="0" fontAlgn="auto" hangingPunct="0">
              <a:spcBef>
                <a:spcPts val="0"/>
              </a:spcBef>
              <a:spcAft>
                <a:spcPts val="0"/>
              </a:spcAft>
              <a:tabLst>
                <a:tab pos="1027113" algn="l"/>
              </a:tabLst>
              <a:defRPr/>
            </a:pP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			</a:t>
            </a:r>
          </a:p>
          <a:p>
            <a:pPr defTabSz="160338" eaLnBrk="0" fontAlgn="auto" hangingPunct="0">
              <a:spcBef>
                <a:spcPts val="0"/>
              </a:spcBef>
              <a:spcAft>
                <a:spcPts val="0"/>
              </a:spcAft>
              <a:tabLst>
                <a:tab pos="1027113" algn="l"/>
              </a:tabLst>
              <a:defRPr/>
            </a:pPr>
            <a:endParaRPr lang="en-GB" sz="800" b="1" dirty="0">
              <a:latin typeface="Arial" charset="0"/>
            </a:endParaRPr>
          </a:p>
          <a:p>
            <a:pPr defTabSz="160338" eaLnBrk="0" fontAlgn="auto" hangingPunct="0">
              <a:spcBef>
                <a:spcPts val="600"/>
              </a:spcBef>
              <a:spcAft>
                <a:spcPts val="0"/>
              </a:spcAft>
              <a:tabLst>
                <a:tab pos="1027113" algn="l"/>
              </a:tabLst>
              <a:defRPr/>
            </a:pP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CRICKET : </a:t>
            </a:r>
            <a:r>
              <a:rPr lang="en-GB" sz="17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SA </a:t>
            </a:r>
            <a:r>
              <a:rPr lang="en-GB" sz="1700" b="1" dirty="0" err="1">
                <a:solidFill>
                  <a:schemeClr val="tx1"/>
                </a:solidFill>
                <a:latin typeface="Arial" charset="0"/>
              </a:rPr>
              <a:t>vs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 Australia	Series							Champions League 										Twenty 20												</a:t>
            </a:r>
            <a:r>
              <a:rPr lang="en-GB" sz="1700" b="1" dirty="0">
                <a:solidFill>
                  <a:srgbClr val="FFFF00"/>
                </a:solidFill>
                <a:latin typeface="Arial" charset="0"/>
              </a:rPr>
              <a:t>	</a:t>
            </a:r>
            <a:endParaRPr lang="en-GB" sz="1700" b="1" dirty="0">
              <a:solidFill>
                <a:schemeClr val="tx1"/>
              </a:solidFill>
              <a:latin typeface="Arial" charset="0"/>
            </a:endParaRPr>
          </a:p>
          <a:p>
            <a:pPr defTabSz="160338" eaLnBrk="0" fontAlgn="auto" hangingPunct="0">
              <a:spcBef>
                <a:spcPts val="600"/>
              </a:spcBef>
              <a:spcAft>
                <a:spcPts val="0"/>
              </a:spcAft>
              <a:tabLst>
                <a:tab pos="1027113" algn="l"/>
              </a:tabLst>
              <a:defRPr/>
            </a:pP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						</a:t>
            </a:r>
            <a:endParaRPr lang="en-GB" sz="1700" b="1" dirty="0">
              <a:solidFill>
                <a:schemeClr val="tx1"/>
              </a:solidFill>
              <a:latin typeface="Arial" charset="0"/>
            </a:endParaRPr>
          </a:p>
          <a:p>
            <a:pPr defTabSz="160338" eaLnBrk="0" fontAlgn="auto" hangingPunct="0">
              <a:spcBef>
                <a:spcPts val="600"/>
              </a:spcBef>
              <a:spcAft>
                <a:spcPts val="0"/>
              </a:spcAft>
              <a:tabLst>
                <a:tab pos="1027113" algn="l"/>
              </a:tabLst>
              <a:defRPr/>
            </a:pP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			</a:t>
            </a:r>
          </a:p>
          <a:p>
            <a:pPr defTabSz="160338" eaLnBrk="0" fontAlgn="auto" hangingPunct="0">
              <a:spcBef>
                <a:spcPts val="600"/>
              </a:spcBef>
              <a:spcAft>
                <a:spcPts val="0"/>
              </a:spcAft>
              <a:tabLst>
                <a:tab pos="1027113" algn="l"/>
              </a:tabLst>
              <a:defRPr/>
            </a:pPr>
            <a:endParaRPr lang="en-GB" sz="1700" b="1" dirty="0">
              <a:solidFill>
                <a:schemeClr val="tx1"/>
              </a:solidFill>
              <a:latin typeface="Arial" charset="0"/>
            </a:endParaRPr>
          </a:p>
          <a:p>
            <a:pPr defTabSz="160338" fontAlgn="auto">
              <a:spcBef>
                <a:spcPts val="600"/>
              </a:spcBef>
              <a:spcAft>
                <a:spcPts val="0"/>
              </a:spcAft>
              <a:tabLst>
                <a:tab pos="1027113" algn="l"/>
              </a:tabLst>
              <a:defRPr/>
            </a:pPr>
            <a:endParaRPr lang="en-GB" sz="100" b="1" dirty="0">
              <a:latin typeface="Arial" charset="0"/>
            </a:endParaRPr>
          </a:p>
          <a:p>
            <a:pPr defTabSz="160338" fontAlgn="auto">
              <a:spcBef>
                <a:spcPts val="600"/>
              </a:spcBef>
              <a:spcAft>
                <a:spcPts val="0"/>
              </a:spcAft>
              <a:tabLst>
                <a:tab pos="1027113" algn="l"/>
              </a:tabLst>
              <a:defRPr/>
            </a:pPr>
            <a:endParaRPr lang="en-GB" sz="100" b="1" dirty="0">
              <a:latin typeface="Arial" charset="0"/>
            </a:endParaRPr>
          </a:p>
          <a:p>
            <a:pPr defTabSz="160338" fontAlgn="auto">
              <a:spcBef>
                <a:spcPts val="600"/>
              </a:spcBef>
              <a:spcAft>
                <a:spcPts val="0"/>
              </a:spcAft>
              <a:tabLst>
                <a:tab pos="1027113" algn="l"/>
              </a:tabLst>
              <a:defRPr/>
            </a:pPr>
            <a:endParaRPr lang="en-GB" sz="1700" b="1" dirty="0">
              <a:latin typeface="Arial" charset="0"/>
            </a:endParaRPr>
          </a:p>
        </p:txBody>
      </p:sp>
      <p:sp>
        <p:nvSpPr>
          <p:cNvPr id="897030" name="Rectangle 6"/>
          <p:cNvSpPr>
            <a:spLocks noChangeArrowheads="1"/>
          </p:cNvSpPr>
          <p:nvPr/>
        </p:nvSpPr>
        <p:spPr bwMode="auto">
          <a:xfrm>
            <a:off x="4475479" y="940019"/>
            <a:ext cx="5049521" cy="537480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877888" fontAlgn="auto">
              <a:spcBef>
                <a:spcPts val="700"/>
              </a:spcBef>
              <a:spcAft>
                <a:spcPts val="0"/>
              </a:spcAft>
              <a:tabLst>
                <a:tab pos="1371600" algn="l"/>
                <a:tab pos="1890713" algn="l"/>
                <a:tab pos="2057400" algn="l"/>
              </a:tabLst>
              <a:defRPr/>
            </a:pPr>
            <a:endParaRPr lang="en-GB" sz="17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877888" fontAlgn="auto">
              <a:spcBef>
                <a:spcPts val="700"/>
              </a:spcBef>
              <a:spcAft>
                <a:spcPts val="0"/>
              </a:spcAft>
              <a:tabLst>
                <a:tab pos="1371600" algn="l"/>
                <a:tab pos="1717675" algn="l"/>
              </a:tabLst>
              <a:defRPr/>
            </a:pP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TENNIS 	 : 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	US Open					ATP World Tour				Fed Cup					Davis Cup				</a:t>
            </a:r>
            <a:endParaRPr lang="en-GB" sz="17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defTabSz="877888" fontAlgn="auto">
              <a:spcBef>
                <a:spcPts val="700"/>
              </a:spcBef>
              <a:spcAft>
                <a:spcPts val="0"/>
              </a:spcAft>
              <a:tabLst>
                <a:tab pos="1371600" algn="l"/>
                <a:tab pos="1717675" algn="l"/>
              </a:tabLst>
              <a:defRPr/>
            </a:pP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GOLF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	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:  	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World Golf Championship			PGA Championship			President’s Cup				</a:t>
            </a:r>
            <a:r>
              <a:rPr lang="en-GB" sz="1700" b="1" dirty="0" err="1">
                <a:solidFill>
                  <a:schemeClr val="tx1"/>
                </a:solidFill>
                <a:latin typeface="Arial" charset="0"/>
              </a:rPr>
              <a:t>Nedbank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 Golf Challenge</a:t>
            </a:r>
            <a:r>
              <a:rPr lang="en-GB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	</a:t>
            </a:r>
            <a:endParaRPr lang="en-GB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  <a:tab pos="1717675" algn="l"/>
              </a:tabLst>
              <a:defRPr/>
            </a:pP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CYCLING	:	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94.7 Cycle Challenge</a:t>
            </a:r>
          </a:p>
          <a:p>
            <a:pPr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  <a:tab pos="1890713" algn="l"/>
                <a:tab pos="2057400" algn="l"/>
              </a:tabLst>
              <a:defRPr/>
            </a:pPr>
            <a:endParaRPr lang="en-GB" sz="1700" b="1" dirty="0">
              <a:solidFill>
                <a:schemeClr val="tx1"/>
              </a:solidFill>
              <a:latin typeface="Arial" charset="0"/>
            </a:endParaRPr>
          </a:p>
          <a:p>
            <a:pPr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  <a:tab pos="1774825" algn="l"/>
                <a:tab pos="2057400" algn="l"/>
              </a:tabLst>
              <a:defRPr/>
            </a:pPr>
            <a:r>
              <a:rPr lang="en-GB" sz="1700" b="1" cap="all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Athletics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	:	</a:t>
            </a:r>
            <a:r>
              <a:rPr lang="en-GB" sz="1700" b="1" dirty="0" err="1">
                <a:solidFill>
                  <a:schemeClr val="tx1"/>
                </a:solidFill>
                <a:latin typeface="Arial" charset="0"/>
              </a:rPr>
              <a:t>IAAF</a:t>
            </a:r>
            <a:r>
              <a:rPr lang="en-GB" sz="1700" b="1" dirty="0">
                <a:solidFill>
                  <a:schemeClr val="tx1"/>
                </a:solidFill>
                <a:latin typeface="Arial" charset="0"/>
              </a:rPr>
              <a:t> World Championship</a:t>
            </a:r>
            <a:endParaRPr lang="en-GB" sz="17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  <a:tab pos="1890713" algn="l"/>
                <a:tab pos="2057400" algn="l"/>
              </a:tabLst>
              <a:defRPr/>
            </a:pPr>
            <a:endParaRPr lang="en-GB" sz="17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  <a:tab pos="1890713" algn="l"/>
                <a:tab pos="2057400" algn="l"/>
              </a:tabLst>
              <a:defRPr/>
            </a:pP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MOTORSPORT  </a:t>
            </a:r>
          </a:p>
          <a:p>
            <a:pPr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  <a:tab pos="1890713" algn="l"/>
                <a:tab pos="2057400" algn="l"/>
              </a:tabLst>
              <a:defRPr/>
            </a:pPr>
            <a:endParaRPr lang="en-GB" sz="1700" b="1" dirty="0">
              <a:solidFill>
                <a:schemeClr val="tx1"/>
              </a:solidFill>
              <a:latin typeface="Arial" charset="0"/>
            </a:endParaRPr>
          </a:p>
          <a:p>
            <a:pPr defTabSz="877888" eaLnBrk="0" fontAlgn="auto" hangingPunct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1890713" algn="l"/>
                <a:tab pos="2057400" algn="l"/>
              </a:tabLst>
              <a:defRPr/>
            </a:pPr>
            <a:endPara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97036" name="AutoShape 12"/>
          <p:cNvSpPr>
            <a:spLocks noChangeArrowheads="1"/>
          </p:cNvSpPr>
          <p:nvPr/>
        </p:nvSpPr>
        <p:spPr bwMode="auto">
          <a:xfrm>
            <a:off x="330200" y="150813"/>
            <a:ext cx="8210837" cy="71508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Key Sports events during fieldwork period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4983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54983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12838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3 039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28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2 697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87713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2 678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908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2 682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438400" y="121444"/>
            <a:ext cx="44196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THOBELA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2260" name="Text Box 116"/>
          <p:cNvSpPr txBox="1">
            <a:spLocks noChangeArrowheads="1"/>
          </p:cNvSpPr>
          <p:nvPr/>
        </p:nvSpPr>
        <p:spPr bwMode="auto">
          <a:xfrm>
            <a:off x="1562100" y="5976938"/>
            <a:ext cx="66532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cs typeface="+mn-cs"/>
            </a:endParaRPr>
          </a:p>
        </p:txBody>
      </p:sp>
      <p:graphicFrame>
        <p:nvGraphicFramePr>
          <p:cNvPr id="254994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54994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6388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1 775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348413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1 520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15263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1 525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0866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1 528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2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3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55007" name="AutoShape 10"/>
          <p:cNvSpPr>
            <a:spLocks noChangeArrowheads="1"/>
          </p:cNvSpPr>
          <p:nvPr/>
        </p:nvSpPr>
        <p:spPr bwMode="auto">
          <a:xfrm>
            <a:off x="3352800" y="2054225"/>
            <a:ext cx="109538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55008" name="TextBox 15"/>
          <p:cNvSpPr txBox="1">
            <a:spLocks noChangeArrowheads="1"/>
          </p:cNvSpPr>
          <p:nvPr/>
        </p:nvSpPr>
        <p:spPr bwMode="auto">
          <a:xfrm>
            <a:off x="3429000" y="1978025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255009" name="AutoShape 10"/>
          <p:cNvSpPr>
            <a:spLocks noChangeArrowheads="1"/>
          </p:cNvSpPr>
          <p:nvPr/>
        </p:nvSpPr>
        <p:spPr bwMode="auto">
          <a:xfrm>
            <a:off x="7848600" y="2044700"/>
            <a:ext cx="109538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55010" name="TextBox 15"/>
          <p:cNvSpPr txBox="1">
            <a:spLocks noChangeArrowheads="1"/>
          </p:cNvSpPr>
          <p:nvPr/>
        </p:nvSpPr>
        <p:spPr bwMode="auto">
          <a:xfrm>
            <a:off x="7924800" y="19685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Feb 11</a:t>
            </a:r>
          </a:p>
        </p:txBody>
      </p:sp>
      <p:grpSp>
        <p:nvGrpSpPr>
          <p:cNvPr id="255011" name="Group 25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55012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7031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57031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76338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305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310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401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271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11438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316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352800" y="152400"/>
            <a:ext cx="25908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tru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7041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57041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0230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122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00800" y="5133975"/>
            <a:ext cx="77311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142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359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113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501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133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3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57053" name="Group 19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57056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2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7054" name="AutoShape 10"/>
          <p:cNvSpPr>
            <a:spLocks noChangeArrowheads="1"/>
          </p:cNvSpPr>
          <p:nvPr/>
        </p:nvSpPr>
        <p:spPr bwMode="auto">
          <a:xfrm>
            <a:off x="3352800" y="3200400"/>
            <a:ext cx="109538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57055" name="TextBox 15"/>
          <p:cNvSpPr txBox="1">
            <a:spLocks noChangeArrowheads="1"/>
          </p:cNvSpPr>
          <p:nvPr/>
        </p:nvSpPr>
        <p:spPr bwMode="auto">
          <a:xfrm>
            <a:off x="3429000" y="31242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L. Urban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9079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59079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23950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6 266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28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6 664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766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6 626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78100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6 674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3048000" y="121444"/>
            <a:ext cx="34290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Ukhozi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9089" name="Object 2"/>
          <p:cNvGraphicFramePr>
            <a:graphicFrameLocks noChangeAspect="1"/>
          </p:cNvGraphicFramePr>
          <p:nvPr/>
        </p:nvGraphicFramePr>
        <p:xfrm>
          <a:off x="4948238" y="787400"/>
          <a:ext cx="4246562" cy="5051425"/>
        </p:xfrm>
        <a:graphic>
          <a:graphicData uri="http://schemas.openxmlformats.org/presentationml/2006/ole">
            <p:oleObj spid="_x0000_s259089" r:id="rId5" imgW="4243184" imgH="5054022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737225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3 888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4683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4 095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9121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4 016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83438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4 083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3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59102" name="TextBox 15"/>
          <p:cNvSpPr txBox="1">
            <a:spLocks noChangeArrowheads="1"/>
          </p:cNvSpPr>
          <p:nvPr/>
        </p:nvSpPr>
        <p:spPr bwMode="auto">
          <a:xfrm>
            <a:off x="3429000" y="1901825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259103" name="AutoShape 9"/>
          <p:cNvSpPr>
            <a:spLocks noChangeArrowheads="1"/>
          </p:cNvSpPr>
          <p:nvPr/>
        </p:nvSpPr>
        <p:spPr bwMode="auto">
          <a:xfrm>
            <a:off x="3352800" y="1978025"/>
            <a:ext cx="106363" cy="136525"/>
          </a:xfrm>
          <a:prstGeom prst="upArrow">
            <a:avLst>
              <a:gd name="adj1" fmla="val 50000"/>
              <a:gd name="adj2" fmla="val 3208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grpSp>
        <p:nvGrpSpPr>
          <p:cNvPr id="259104" name="Group 24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59105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61127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61127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216025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4 001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920875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3 838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75025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3 764</a:t>
            </a: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38425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3 796</a:t>
            </a: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1143000" y="121444"/>
            <a:ext cx="67818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Umhlobo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Wenene</a:t>
            </a: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FM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61137" name="Object 2"/>
          <p:cNvGraphicFramePr>
            <a:graphicFrameLocks noChangeAspect="1"/>
          </p:cNvGraphicFramePr>
          <p:nvPr/>
        </p:nvGraphicFramePr>
        <p:xfrm>
          <a:off x="4826000" y="787400"/>
          <a:ext cx="4246563" cy="5051425"/>
        </p:xfrm>
        <a:graphic>
          <a:graphicData uri="http://schemas.openxmlformats.org/presentationml/2006/ole">
            <p:oleObj spid="_x0000_s261137" r:id="rId5" imgW="4243184" imgH="5054022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565775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2 554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334125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2 394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759700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2 311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051675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2 366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8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9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61150" name="AutoShape 10"/>
          <p:cNvSpPr>
            <a:spLocks noChangeArrowheads="1"/>
          </p:cNvSpPr>
          <p:nvPr/>
        </p:nvSpPr>
        <p:spPr bwMode="auto">
          <a:xfrm>
            <a:off x="7861300" y="2206625"/>
            <a:ext cx="109538" cy="136525"/>
          </a:xfrm>
          <a:prstGeom prst="downArrow">
            <a:avLst>
              <a:gd name="adj1" fmla="val 50000"/>
              <a:gd name="adj2" fmla="val 31154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61151" name="TextBox 15"/>
          <p:cNvSpPr txBox="1">
            <a:spLocks noChangeArrowheads="1"/>
          </p:cNvSpPr>
          <p:nvPr/>
        </p:nvSpPr>
        <p:spPr bwMode="auto">
          <a:xfrm>
            <a:off x="7937500" y="2130425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Feb 11</a:t>
            </a:r>
          </a:p>
        </p:txBody>
      </p:sp>
      <p:grpSp>
        <p:nvGrpSpPr>
          <p:cNvPr id="261152" name="Group 38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61153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42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63175" name="Object 2"/>
          <p:cNvGraphicFramePr>
            <a:graphicFrameLocks noChangeAspect="1"/>
          </p:cNvGraphicFramePr>
          <p:nvPr/>
        </p:nvGraphicFramePr>
        <p:xfrm>
          <a:off x="357188" y="728663"/>
          <a:ext cx="4246562" cy="5051425"/>
        </p:xfrm>
        <a:graphic>
          <a:graphicData uri="http://schemas.openxmlformats.org/presentationml/2006/ole">
            <p:oleObj spid="_x0000_s263175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117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23950" y="511651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7 831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28800" y="511492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8 480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276600" y="51054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8 273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657600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578100" y="511492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8 446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2057400" y="121444"/>
            <a:ext cx="53340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Total Community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63185" name="Object 2"/>
          <p:cNvGraphicFramePr>
            <a:graphicFrameLocks noChangeAspect="1"/>
          </p:cNvGraphicFramePr>
          <p:nvPr/>
        </p:nvGraphicFramePr>
        <p:xfrm>
          <a:off x="4826000" y="635000"/>
          <a:ext cx="4246563" cy="5051425"/>
        </p:xfrm>
        <a:graphic>
          <a:graphicData uri="http://schemas.openxmlformats.org/presentationml/2006/ole">
            <p:oleObj spid="_x0000_s263185" r:id="rId5" imgW="4243184" imgH="5054022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005388" y="51117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622925" y="511651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3 951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337300" y="511492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4 356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772400" y="51054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4 224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76800" y="3657600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073900" y="511492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4 330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3" name="AutoShape 98"/>
          <p:cNvSpPr>
            <a:spLocks noChangeArrowheads="1"/>
          </p:cNvSpPr>
          <p:nvPr/>
        </p:nvSpPr>
        <p:spPr bwMode="auto">
          <a:xfrm>
            <a:off x="1816100" y="1429027"/>
            <a:ext cx="849024" cy="3405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067425" y="1425852"/>
            <a:ext cx="1434463" cy="3405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sp>
        <p:nvSpPr>
          <p:cNvPr id="263198" name="TextBox 15"/>
          <p:cNvSpPr txBox="1">
            <a:spLocks noChangeArrowheads="1"/>
          </p:cNvSpPr>
          <p:nvPr/>
        </p:nvSpPr>
        <p:spPr bwMode="auto">
          <a:xfrm>
            <a:off x="3429000" y="182880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263199" name="AutoShape 9"/>
          <p:cNvSpPr>
            <a:spLocks noChangeArrowheads="1"/>
          </p:cNvSpPr>
          <p:nvPr/>
        </p:nvSpPr>
        <p:spPr bwMode="auto">
          <a:xfrm>
            <a:off x="3352800" y="1905000"/>
            <a:ext cx="106363" cy="136525"/>
          </a:xfrm>
          <a:prstGeom prst="upArrow">
            <a:avLst>
              <a:gd name="adj1" fmla="val 50000"/>
              <a:gd name="adj2" fmla="val 3208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63200" name="TextBox 15"/>
          <p:cNvSpPr txBox="1">
            <a:spLocks noChangeArrowheads="1"/>
          </p:cNvSpPr>
          <p:nvPr/>
        </p:nvSpPr>
        <p:spPr bwMode="auto">
          <a:xfrm>
            <a:off x="7848600" y="182880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Feb 11</a:t>
            </a:r>
          </a:p>
        </p:txBody>
      </p:sp>
      <p:sp>
        <p:nvSpPr>
          <p:cNvPr id="263201" name="AutoShape 9"/>
          <p:cNvSpPr>
            <a:spLocks noChangeArrowheads="1"/>
          </p:cNvSpPr>
          <p:nvPr/>
        </p:nvSpPr>
        <p:spPr bwMode="auto">
          <a:xfrm>
            <a:off x="7772400" y="1905000"/>
            <a:ext cx="106363" cy="136525"/>
          </a:xfrm>
          <a:prstGeom prst="upArrow">
            <a:avLst>
              <a:gd name="adj1" fmla="val 50000"/>
              <a:gd name="adj2" fmla="val 3208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grpSp>
        <p:nvGrpSpPr>
          <p:cNvPr id="263202" name="Group 24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63207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3203" name="AutoShape 10"/>
          <p:cNvSpPr>
            <a:spLocks noChangeArrowheads="1"/>
          </p:cNvSpPr>
          <p:nvPr/>
        </p:nvSpPr>
        <p:spPr bwMode="auto">
          <a:xfrm>
            <a:off x="3352800" y="2209800"/>
            <a:ext cx="109538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63204" name="TextBox 15"/>
          <p:cNvSpPr txBox="1">
            <a:spLocks noChangeArrowheads="1"/>
          </p:cNvSpPr>
          <p:nvPr/>
        </p:nvSpPr>
        <p:spPr bwMode="auto">
          <a:xfrm>
            <a:off x="3429000" y="21336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Metros</a:t>
            </a:r>
          </a:p>
        </p:txBody>
      </p:sp>
      <p:sp>
        <p:nvSpPr>
          <p:cNvPr id="263205" name="AutoShape 10"/>
          <p:cNvSpPr>
            <a:spLocks noChangeArrowheads="1"/>
          </p:cNvSpPr>
          <p:nvPr/>
        </p:nvSpPr>
        <p:spPr bwMode="auto">
          <a:xfrm>
            <a:off x="7772400" y="2209800"/>
            <a:ext cx="109538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263206" name="TextBox 15"/>
          <p:cNvSpPr txBox="1">
            <a:spLocks noChangeArrowheads="1"/>
          </p:cNvSpPr>
          <p:nvPr/>
        </p:nvSpPr>
        <p:spPr bwMode="auto">
          <a:xfrm>
            <a:off x="7848600" y="21336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Metros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99"/>
          <p:cNvSpPr>
            <a:spLocks noChangeArrowheads="1"/>
          </p:cNvSpPr>
          <p:nvPr/>
        </p:nvSpPr>
        <p:spPr bwMode="auto">
          <a:xfrm>
            <a:off x="4757320" y="127011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297963" y="1283365"/>
            <a:ext cx="4114800" cy="4297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65223" name="Object 2"/>
          <p:cNvGraphicFramePr>
            <a:graphicFrameLocks noChangeAspect="1"/>
          </p:cNvGraphicFramePr>
          <p:nvPr/>
        </p:nvGraphicFramePr>
        <p:xfrm>
          <a:off x="357188" y="881063"/>
          <a:ext cx="4246562" cy="5051425"/>
        </p:xfrm>
        <a:graphic>
          <a:graphicData uri="http://schemas.openxmlformats.org/presentationml/2006/ole">
            <p:oleObj spid="_x0000_s265223" r:id="rId4" imgW="4243184" imgH="5047925" progId="Excel.Chart.8">
              <p:embed/>
            </p:oleObj>
          </a:graphicData>
        </a:graphic>
      </p:graphicFrame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47783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203325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441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1893888" y="5133975"/>
            <a:ext cx="773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403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02184" name="Text Box 40"/>
          <p:cNvSpPr txBox="1">
            <a:spLocks noChangeArrowheads="1"/>
          </p:cNvSpPr>
          <p:nvPr/>
        </p:nvSpPr>
        <p:spPr bwMode="auto">
          <a:xfrm>
            <a:off x="3340100" y="5124450"/>
            <a:ext cx="774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429</a:t>
            </a:r>
          </a:p>
        </p:txBody>
      </p:sp>
      <p:sp>
        <p:nvSpPr>
          <p:cNvPr id="902223" name="Rectangle 79"/>
          <p:cNvSpPr>
            <a:spLocks noChangeArrowheads="1"/>
          </p:cNvSpPr>
          <p:nvPr/>
        </p:nvSpPr>
        <p:spPr bwMode="auto">
          <a:xfrm flipH="1" flipV="1">
            <a:off x="381000" y="3438525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902224" name="Text Box 80"/>
          <p:cNvSpPr txBox="1">
            <a:spLocks noChangeArrowheads="1"/>
          </p:cNvSpPr>
          <p:nvPr/>
        </p:nvSpPr>
        <p:spPr bwMode="auto">
          <a:xfrm>
            <a:off x="2611438" y="5133975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434</a:t>
            </a:r>
          </a:p>
        </p:txBody>
      </p:sp>
      <p:sp>
        <p:nvSpPr>
          <p:cNvPr id="902241" name="AutoShape 97"/>
          <p:cNvSpPr>
            <a:spLocks noChangeArrowheads="1"/>
          </p:cNvSpPr>
          <p:nvPr/>
        </p:nvSpPr>
        <p:spPr bwMode="auto">
          <a:xfrm>
            <a:off x="990600" y="121444"/>
            <a:ext cx="7239000" cy="102155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 Radio Network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65233" name="Object 2"/>
          <p:cNvGraphicFramePr>
            <a:graphicFrameLocks noChangeAspect="1"/>
          </p:cNvGraphicFramePr>
          <p:nvPr/>
        </p:nvGraphicFramePr>
        <p:xfrm>
          <a:off x="4872038" y="863600"/>
          <a:ext cx="4246562" cy="5051425"/>
        </p:xfrm>
        <a:graphic>
          <a:graphicData uri="http://schemas.openxmlformats.org/presentationml/2006/ole">
            <p:oleObj spid="_x0000_s265233" r:id="rId5" imgW="4249280" imgH="5047925" progId="Excel.Chart.8">
              <p:embed/>
            </p:oleObj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992688" y="513080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’000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686425" y="5135563"/>
            <a:ext cx="7747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171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00800" y="5133975"/>
            <a:ext cx="773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143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856538" y="5124450"/>
            <a:ext cx="7747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169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 flipH="1" flipV="1">
            <a:off x="4895850" y="3421063"/>
            <a:ext cx="1238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5988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7150100" y="5133975"/>
            <a:ext cx="7747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170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2" name="AutoShape 98"/>
          <p:cNvSpPr>
            <a:spLocks noChangeArrowheads="1"/>
          </p:cNvSpPr>
          <p:nvPr/>
        </p:nvSpPr>
        <p:spPr bwMode="auto">
          <a:xfrm>
            <a:off x="1816100" y="1429027"/>
            <a:ext cx="939801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DAYS</a:t>
            </a:r>
          </a:p>
        </p:txBody>
      </p:sp>
      <p:sp>
        <p:nvSpPr>
          <p:cNvPr id="23" name="AutoShape 99"/>
          <p:cNvSpPr>
            <a:spLocks noChangeArrowheads="1"/>
          </p:cNvSpPr>
          <p:nvPr/>
        </p:nvSpPr>
        <p:spPr bwMode="auto">
          <a:xfrm>
            <a:off x="6067425" y="1425852"/>
            <a:ext cx="1613878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AVE. MON-FRI</a:t>
            </a:r>
          </a:p>
        </p:txBody>
      </p:sp>
      <p:grpSp>
        <p:nvGrpSpPr>
          <p:cNvPr id="265246" name="Group 20"/>
          <p:cNvGrpSpPr>
            <a:grpSpLocks/>
          </p:cNvGrpSpPr>
          <p:nvPr/>
        </p:nvGrpSpPr>
        <p:grpSpPr bwMode="auto">
          <a:xfrm>
            <a:off x="1600200" y="5715000"/>
            <a:ext cx="5895975" cy="304800"/>
            <a:chOff x="1611313" y="5715000"/>
            <a:chExt cx="5895975" cy="304800"/>
          </a:xfrm>
        </p:grpSpPr>
        <p:sp>
          <p:nvSpPr>
            <p:cNvPr id="265247" name="Text Box 54"/>
            <p:cNvSpPr txBox="1">
              <a:spLocks noChangeArrowheads="1"/>
            </p:cNvSpPr>
            <p:nvPr/>
          </p:nvSpPr>
          <p:spPr bwMode="auto">
            <a:xfrm>
              <a:off x="1611313" y="5715000"/>
              <a:ext cx="58959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Feb-11	  Oct-11	    Dec-11	     Feb-12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562600" y="5818188"/>
              <a:ext cx="111125" cy="120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3634619" y="5813425"/>
              <a:ext cx="111125" cy="120650"/>
            </a:xfrm>
            <a:prstGeom prst="rect">
              <a:avLst/>
            </a:prstGeom>
            <a:solidFill>
              <a:srgbClr val="00C85A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4601406" y="5822950"/>
              <a:ext cx="111125" cy="120650"/>
            </a:xfrm>
            <a:prstGeom prst="rect">
              <a:avLst/>
            </a:prstGeom>
            <a:solidFill>
              <a:srgbClr val="89AAD3"/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90800" y="5818188"/>
              <a:ext cx="111125" cy="120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5" name="Object 2"/>
          <p:cNvGraphicFramePr>
            <a:graphicFrameLocks/>
          </p:cNvGraphicFramePr>
          <p:nvPr/>
        </p:nvGraphicFramePr>
        <p:xfrm>
          <a:off x="157163" y="1016000"/>
          <a:ext cx="9037637" cy="5245100"/>
        </p:xfrm>
        <a:graphic>
          <a:graphicData uri="http://schemas.openxmlformats.org/presentationml/2006/ole">
            <p:oleObj spid="_x0000_s267265" r:id="rId4" imgW="9035055" imgH="5243014" progId="Excel.Chart.8">
              <p:embed/>
            </p:oleObj>
          </a:graphicData>
        </a:graphic>
      </p:graphicFrame>
      <p:sp>
        <p:nvSpPr>
          <p:cNvPr id="267266" name="Text Box 14"/>
          <p:cNvSpPr txBox="1">
            <a:spLocks noChangeArrowheads="1"/>
          </p:cNvSpPr>
          <p:nvPr/>
        </p:nvSpPr>
        <p:spPr bwMode="auto">
          <a:xfrm rot="-5390885">
            <a:off x="-15081" y="2445544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%</a:t>
            </a:r>
            <a:endParaRPr lang="en-US" sz="1200" b="1"/>
          </a:p>
        </p:txBody>
      </p:sp>
      <p:sp>
        <p:nvSpPr>
          <p:cNvPr id="834576" name="AutoShape 16"/>
          <p:cNvSpPr>
            <a:spLocks noChangeArrowheads="1"/>
          </p:cNvSpPr>
          <p:nvPr/>
        </p:nvSpPr>
        <p:spPr bwMode="auto">
          <a:xfrm>
            <a:off x="685799" y="228600"/>
            <a:ext cx="8077201" cy="71508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Favourite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Radio Station - National Top 10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7270" name="Text Box 3"/>
          <p:cNvSpPr txBox="1">
            <a:spLocks noChangeArrowheads="1"/>
          </p:cNvSpPr>
          <p:nvPr/>
        </p:nvSpPr>
        <p:spPr bwMode="auto">
          <a:xfrm>
            <a:off x="7661275" y="1279525"/>
            <a:ext cx="16621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4 902 000</a:t>
            </a:r>
          </a:p>
        </p:txBody>
      </p:sp>
      <p:sp>
        <p:nvSpPr>
          <p:cNvPr id="267271" name="Text Box 4"/>
          <p:cNvSpPr txBox="1">
            <a:spLocks noChangeArrowheads="1"/>
          </p:cNvSpPr>
          <p:nvPr/>
        </p:nvSpPr>
        <p:spPr bwMode="auto">
          <a:xfrm>
            <a:off x="7658100" y="2133600"/>
            <a:ext cx="16621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2 311 000</a:t>
            </a:r>
          </a:p>
        </p:txBody>
      </p:sp>
      <p:sp>
        <p:nvSpPr>
          <p:cNvPr id="267272" name="Text Box 5"/>
          <p:cNvSpPr txBox="1">
            <a:spLocks noChangeArrowheads="1"/>
          </p:cNvSpPr>
          <p:nvPr/>
        </p:nvSpPr>
        <p:spPr bwMode="auto">
          <a:xfrm>
            <a:off x="7650163" y="1712913"/>
            <a:ext cx="1662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3 213 000</a:t>
            </a:r>
          </a:p>
        </p:txBody>
      </p:sp>
      <p:sp>
        <p:nvSpPr>
          <p:cNvPr id="267273" name="Text Box 6"/>
          <p:cNvSpPr txBox="1">
            <a:spLocks noChangeArrowheads="1"/>
          </p:cNvSpPr>
          <p:nvPr/>
        </p:nvSpPr>
        <p:spPr bwMode="auto">
          <a:xfrm>
            <a:off x="7661275" y="2540000"/>
            <a:ext cx="16621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2 286 000</a:t>
            </a:r>
          </a:p>
        </p:txBody>
      </p:sp>
      <p:sp>
        <p:nvSpPr>
          <p:cNvPr id="267274" name="Text Box 7"/>
          <p:cNvSpPr txBox="1">
            <a:spLocks noChangeArrowheads="1"/>
          </p:cNvSpPr>
          <p:nvPr/>
        </p:nvSpPr>
        <p:spPr bwMode="auto">
          <a:xfrm>
            <a:off x="7661275" y="2963863"/>
            <a:ext cx="16621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1 808 000</a:t>
            </a:r>
          </a:p>
        </p:txBody>
      </p:sp>
      <p:sp>
        <p:nvSpPr>
          <p:cNvPr id="267275" name="Text Box 8"/>
          <p:cNvSpPr txBox="1">
            <a:spLocks noChangeArrowheads="1"/>
          </p:cNvSpPr>
          <p:nvPr/>
        </p:nvSpPr>
        <p:spPr bwMode="auto">
          <a:xfrm>
            <a:off x="7661275" y="3403600"/>
            <a:ext cx="16621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1 633 000</a:t>
            </a:r>
          </a:p>
        </p:txBody>
      </p:sp>
      <p:sp>
        <p:nvSpPr>
          <p:cNvPr id="267276" name="Text Box 10"/>
          <p:cNvSpPr txBox="1">
            <a:spLocks noChangeArrowheads="1"/>
          </p:cNvSpPr>
          <p:nvPr/>
        </p:nvSpPr>
        <p:spPr bwMode="auto">
          <a:xfrm>
            <a:off x="7661275" y="3808413"/>
            <a:ext cx="16621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1 173 000</a:t>
            </a:r>
          </a:p>
        </p:txBody>
      </p:sp>
      <p:sp>
        <p:nvSpPr>
          <p:cNvPr id="267277" name="Text Box 11"/>
          <p:cNvSpPr txBox="1">
            <a:spLocks noChangeArrowheads="1"/>
          </p:cNvSpPr>
          <p:nvPr/>
        </p:nvSpPr>
        <p:spPr bwMode="auto">
          <a:xfrm>
            <a:off x="7731125" y="4953000"/>
            <a:ext cx="16621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 893 000</a:t>
            </a:r>
          </a:p>
        </p:txBody>
      </p:sp>
      <p:sp>
        <p:nvSpPr>
          <p:cNvPr id="267278" name="Text Box 12"/>
          <p:cNvSpPr txBox="1">
            <a:spLocks noChangeArrowheads="1"/>
          </p:cNvSpPr>
          <p:nvPr/>
        </p:nvSpPr>
        <p:spPr bwMode="auto">
          <a:xfrm>
            <a:off x="7796213" y="4572000"/>
            <a:ext cx="1662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986 000</a:t>
            </a:r>
          </a:p>
        </p:txBody>
      </p:sp>
      <p:sp>
        <p:nvSpPr>
          <p:cNvPr id="267279" name="Text Box 10"/>
          <p:cNvSpPr txBox="1">
            <a:spLocks noChangeArrowheads="1"/>
          </p:cNvSpPr>
          <p:nvPr/>
        </p:nvSpPr>
        <p:spPr bwMode="auto">
          <a:xfrm>
            <a:off x="7661275" y="4191000"/>
            <a:ext cx="16621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1 032 000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14" name="Text Box 6"/>
          <p:cNvSpPr txBox="1">
            <a:spLocks noChangeArrowheads="1"/>
          </p:cNvSpPr>
          <p:nvPr/>
        </p:nvSpPr>
        <p:spPr bwMode="auto">
          <a:xfrm>
            <a:off x="381000" y="4254500"/>
            <a:ext cx="8486775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55663" algn="l"/>
                <a:tab pos="1089025" algn="l"/>
              </a:tabLst>
            </a:pPr>
            <a:r>
              <a:rPr lang="en-US" sz="2400"/>
              <a:t>Note:  	The following charts have been rebased on the 5 353 			Diary Keepers in Gauteng.</a:t>
            </a:r>
          </a:p>
        </p:txBody>
      </p:sp>
      <p:sp>
        <p:nvSpPr>
          <p:cNvPr id="1085449" name="AutoShape 9"/>
          <p:cNvSpPr>
            <a:spLocks noChangeArrowheads="1"/>
          </p:cNvSpPr>
          <p:nvPr/>
        </p:nvSpPr>
        <p:spPr bwMode="auto">
          <a:xfrm>
            <a:off x="2133600" y="2133600"/>
            <a:ext cx="5029200" cy="1092315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</a:t>
            </a:r>
            <a:endParaRPr lang="en-US" sz="7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1" name="Content Placeholder 2"/>
          <p:cNvGraphicFramePr>
            <a:graphicFrameLocks noGrp="1"/>
          </p:cNvGraphicFramePr>
          <p:nvPr>
            <p:ph/>
          </p:nvPr>
        </p:nvGraphicFramePr>
        <p:xfrm>
          <a:off x="1168400" y="101600"/>
          <a:ext cx="8293100" cy="5983288"/>
        </p:xfrm>
        <a:graphic>
          <a:graphicData uri="http://schemas.openxmlformats.org/presentationml/2006/ole">
            <p:oleObj spid="_x0000_s271361" r:id="rId3" imgW="8291279" imgH="5980694" progId="Excel.Chart.8">
              <p:embed/>
            </p:oleObj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" y="5160258"/>
            <a:ext cx="1828800" cy="63094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 Gross ¼ hours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Ave.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Mon-Fri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1295400" cy="1013098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tabLst>
                <a:tab pos="1084263" algn="l"/>
                <a:tab pos="276225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(Dec 11)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Feb 12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8800" y="6177301"/>
            <a:ext cx="5607050" cy="680699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276225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Share of Total Time Spent Listening in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1371" name="TextBox 6"/>
          <p:cNvSpPr txBox="1">
            <a:spLocks noChangeArrowheads="1"/>
          </p:cNvSpPr>
          <p:nvPr/>
        </p:nvSpPr>
        <p:spPr bwMode="auto">
          <a:xfrm>
            <a:off x="8809038" y="4567238"/>
            <a:ext cx="38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72" name="TextBox 6"/>
          <p:cNvSpPr txBox="1">
            <a:spLocks noChangeArrowheads="1"/>
          </p:cNvSpPr>
          <p:nvPr/>
        </p:nvSpPr>
        <p:spPr bwMode="auto">
          <a:xfrm>
            <a:off x="7620000" y="5529263"/>
            <a:ext cx="38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73" name="TextBox 6"/>
          <p:cNvSpPr txBox="1">
            <a:spLocks noChangeArrowheads="1"/>
          </p:cNvSpPr>
          <p:nvPr/>
        </p:nvSpPr>
        <p:spPr bwMode="auto">
          <a:xfrm>
            <a:off x="4816475" y="5578475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+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74" name="TextBox 6"/>
          <p:cNvSpPr txBox="1">
            <a:spLocks noChangeArrowheads="1"/>
          </p:cNvSpPr>
          <p:nvPr/>
        </p:nvSpPr>
        <p:spPr bwMode="auto">
          <a:xfrm>
            <a:off x="3570288" y="4946650"/>
            <a:ext cx="381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75" name="TextBox 6"/>
          <p:cNvSpPr txBox="1">
            <a:spLocks noChangeArrowheads="1"/>
          </p:cNvSpPr>
          <p:nvPr/>
        </p:nvSpPr>
        <p:spPr bwMode="auto">
          <a:xfrm>
            <a:off x="2651125" y="4208463"/>
            <a:ext cx="38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76" name="TextBox 6"/>
          <p:cNvSpPr txBox="1">
            <a:spLocks noChangeArrowheads="1"/>
          </p:cNvSpPr>
          <p:nvPr/>
        </p:nvSpPr>
        <p:spPr bwMode="auto">
          <a:xfrm>
            <a:off x="2659063" y="3470275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77" name="TextBox 6"/>
          <p:cNvSpPr txBox="1">
            <a:spLocks noChangeArrowheads="1"/>
          </p:cNvSpPr>
          <p:nvPr/>
        </p:nvSpPr>
        <p:spPr bwMode="auto">
          <a:xfrm>
            <a:off x="2516188" y="2976563"/>
            <a:ext cx="38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78" name="TextBox 6"/>
          <p:cNvSpPr txBox="1">
            <a:spLocks noChangeArrowheads="1"/>
          </p:cNvSpPr>
          <p:nvPr/>
        </p:nvSpPr>
        <p:spPr bwMode="auto">
          <a:xfrm>
            <a:off x="2463800" y="2490788"/>
            <a:ext cx="38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79" name="TextBox 6"/>
          <p:cNvSpPr txBox="1">
            <a:spLocks noChangeArrowheads="1"/>
          </p:cNvSpPr>
          <p:nvPr/>
        </p:nvSpPr>
        <p:spPr bwMode="auto">
          <a:xfrm>
            <a:off x="2565400" y="1974850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80" name="TextBox 6"/>
          <p:cNvSpPr txBox="1">
            <a:spLocks noChangeArrowheads="1"/>
          </p:cNvSpPr>
          <p:nvPr/>
        </p:nvSpPr>
        <p:spPr bwMode="auto">
          <a:xfrm>
            <a:off x="2616200" y="1412875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81" name="TextBox 6"/>
          <p:cNvSpPr txBox="1">
            <a:spLocks noChangeArrowheads="1"/>
          </p:cNvSpPr>
          <p:nvPr/>
        </p:nvSpPr>
        <p:spPr bwMode="auto">
          <a:xfrm>
            <a:off x="3098800" y="895350"/>
            <a:ext cx="381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82" name="TextBox 6"/>
          <p:cNvSpPr txBox="1">
            <a:spLocks noChangeArrowheads="1"/>
          </p:cNvSpPr>
          <p:nvPr/>
        </p:nvSpPr>
        <p:spPr bwMode="auto">
          <a:xfrm>
            <a:off x="4943475" y="320675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83" name="TextBox 6"/>
          <p:cNvSpPr txBox="1">
            <a:spLocks noChangeArrowheads="1"/>
          </p:cNvSpPr>
          <p:nvPr/>
        </p:nvSpPr>
        <p:spPr bwMode="auto">
          <a:xfrm>
            <a:off x="6858000" y="152400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84" name="TextBox 6"/>
          <p:cNvSpPr txBox="1">
            <a:spLocks noChangeArrowheads="1"/>
          </p:cNvSpPr>
          <p:nvPr/>
        </p:nvSpPr>
        <p:spPr bwMode="auto">
          <a:xfrm>
            <a:off x="8491538" y="914400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85" name="TextBox 6"/>
          <p:cNvSpPr txBox="1">
            <a:spLocks noChangeArrowheads="1"/>
          </p:cNvSpPr>
          <p:nvPr/>
        </p:nvSpPr>
        <p:spPr bwMode="auto">
          <a:xfrm>
            <a:off x="8483600" y="1643063"/>
            <a:ext cx="38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86" name="TextBox 6"/>
          <p:cNvSpPr txBox="1">
            <a:spLocks noChangeArrowheads="1"/>
          </p:cNvSpPr>
          <p:nvPr/>
        </p:nvSpPr>
        <p:spPr bwMode="auto">
          <a:xfrm>
            <a:off x="8839200" y="3505200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+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1387" name="TextBox 6"/>
          <p:cNvSpPr txBox="1">
            <a:spLocks noChangeArrowheads="1"/>
          </p:cNvSpPr>
          <p:nvPr/>
        </p:nvSpPr>
        <p:spPr bwMode="auto">
          <a:xfrm>
            <a:off x="7720013" y="533400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385" name="Content Placeholder 2"/>
          <p:cNvGraphicFramePr>
            <a:graphicFrameLocks noGrp="1"/>
          </p:cNvGraphicFramePr>
          <p:nvPr>
            <p:ph/>
          </p:nvPr>
        </p:nvGraphicFramePr>
        <p:xfrm>
          <a:off x="1092200" y="101600"/>
          <a:ext cx="8293100" cy="5983288"/>
        </p:xfrm>
        <a:graphic>
          <a:graphicData uri="http://schemas.openxmlformats.org/presentationml/2006/ole">
            <p:oleObj spid="_x0000_s272385" r:id="rId3" imgW="8297375" imgH="5980694" progId="Excel.Chart.8">
              <p:embed/>
            </p:oleObj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" y="5160258"/>
            <a:ext cx="1828800" cy="63094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 Gross ¼ hours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Ave.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Mon-Fri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8800" y="6132687"/>
            <a:ext cx="5607050" cy="680699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276225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Share of Total Time Spent Listening in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 - English Home Language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2392" name="TextBox 6"/>
          <p:cNvSpPr txBox="1">
            <a:spLocks noChangeArrowheads="1"/>
          </p:cNvSpPr>
          <p:nvPr/>
        </p:nvSpPr>
        <p:spPr bwMode="auto">
          <a:xfrm>
            <a:off x="4703763" y="5583238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+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393" name="TextBox 6"/>
          <p:cNvSpPr txBox="1">
            <a:spLocks noChangeArrowheads="1"/>
          </p:cNvSpPr>
          <p:nvPr/>
        </p:nvSpPr>
        <p:spPr bwMode="auto">
          <a:xfrm>
            <a:off x="3055938" y="4759325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394" name="TextBox 6"/>
          <p:cNvSpPr txBox="1">
            <a:spLocks noChangeArrowheads="1"/>
          </p:cNvSpPr>
          <p:nvPr/>
        </p:nvSpPr>
        <p:spPr bwMode="auto">
          <a:xfrm>
            <a:off x="8366125" y="4678363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395" name="TextBox 6"/>
          <p:cNvSpPr txBox="1">
            <a:spLocks noChangeArrowheads="1"/>
          </p:cNvSpPr>
          <p:nvPr/>
        </p:nvSpPr>
        <p:spPr bwMode="auto">
          <a:xfrm>
            <a:off x="8640763" y="1500188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396" name="TextBox 6"/>
          <p:cNvSpPr txBox="1">
            <a:spLocks noChangeArrowheads="1"/>
          </p:cNvSpPr>
          <p:nvPr/>
        </p:nvSpPr>
        <p:spPr bwMode="auto">
          <a:xfrm flipH="1">
            <a:off x="5724525" y="306388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397" name="TextBox 6"/>
          <p:cNvSpPr txBox="1">
            <a:spLocks noChangeArrowheads="1"/>
          </p:cNvSpPr>
          <p:nvPr/>
        </p:nvSpPr>
        <p:spPr bwMode="auto">
          <a:xfrm flipH="1">
            <a:off x="3068638" y="334963"/>
            <a:ext cx="187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398" name="TextBox 6"/>
          <p:cNvSpPr txBox="1">
            <a:spLocks noChangeArrowheads="1"/>
          </p:cNvSpPr>
          <p:nvPr/>
        </p:nvSpPr>
        <p:spPr bwMode="auto">
          <a:xfrm>
            <a:off x="4102100" y="306388"/>
            <a:ext cx="3349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399" name="TextBox 6"/>
          <p:cNvSpPr txBox="1">
            <a:spLocks noChangeArrowheads="1"/>
          </p:cNvSpPr>
          <p:nvPr/>
        </p:nvSpPr>
        <p:spPr bwMode="auto">
          <a:xfrm>
            <a:off x="2743200" y="1208088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400" name="TextBox 6"/>
          <p:cNvSpPr txBox="1">
            <a:spLocks noChangeArrowheads="1"/>
          </p:cNvSpPr>
          <p:nvPr/>
        </p:nvSpPr>
        <p:spPr bwMode="auto">
          <a:xfrm>
            <a:off x="2895600" y="762000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401" name="TextBox 6"/>
          <p:cNvSpPr txBox="1">
            <a:spLocks noChangeArrowheads="1"/>
          </p:cNvSpPr>
          <p:nvPr/>
        </p:nvSpPr>
        <p:spPr bwMode="auto">
          <a:xfrm>
            <a:off x="2514600" y="1752600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402" name="TextBox 6"/>
          <p:cNvSpPr txBox="1">
            <a:spLocks noChangeArrowheads="1"/>
          </p:cNvSpPr>
          <p:nvPr/>
        </p:nvSpPr>
        <p:spPr bwMode="auto">
          <a:xfrm>
            <a:off x="2498725" y="2306638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+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403" name="TextBox 6"/>
          <p:cNvSpPr txBox="1">
            <a:spLocks noChangeArrowheads="1"/>
          </p:cNvSpPr>
          <p:nvPr/>
        </p:nvSpPr>
        <p:spPr bwMode="auto">
          <a:xfrm>
            <a:off x="2484438" y="2786063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2404" name="TextBox 6"/>
          <p:cNvSpPr txBox="1">
            <a:spLocks noChangeArrowheads="1"/>
          </p:cNvSpPr>
          <p:nvPr/>
        </p:nvSpPr>
        <p:spPr bwMode="auto">
          <a:xfrm>
            <a:off x="1947863" y="3586163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+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0"/>
            <a:ext cx="1295400" cy="1013098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tabLst>
                <a:tab pos="1084263" algn="l"/>
                <a:tab pos="276225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(Dec 11)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Feb 12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42963" y="1150938"/>
          <a:ext cx="7570787" cy="5045075"/>
        </p:xfrm>
        <a:graphic>
          <a:graphicData uri="http://schemas.openxmlformats.org/presentationml/2006/ole">
            <p:oleObj spid="_x0000_s3074" name="Worksheet" r:id="rId4" imgW="2581275" imgH="1714500" progId="Excel.Sheet.8">
              <p:embed/>
            </p:oleObj>
          </a:graphicData>
        </a:graphic>
      </p:graphicFrame>
      <p:sp>
        <p:nvSpPr>
          <p:cNvPr id="703498" name="AutoShape 10"/>
          <p:cNvSpPr>
            <a:spLocks noChangeArrowheads="1"/>
          </p:cNvSpPr>
          <p:nvPr/>
        </p:nvSpPr>
        <p:spPr bwMode="auto">
          <a:xfrm>
            <a:off x="455613" y="228600"/>
            <a:ext cx="8380412" cy="76835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Sample per Flooded release wave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09" name="Content Placeholder 2"/>
          <p:cNvGraphicFramePr>
            <a:graphicFrameLocks noGrp="1"/>
          </p:cNvGraphicFramePr>
          <p:nvPr>
            <p:ph/>
          </p:nvPr>
        </p:nvGraphicFramePr>
        <p:xfrm>
          <a:off x="901700" y="254000"/>
          <a:ext cx="8293100" cy="5983288"/>
        </p:xfrm>
        <a:graphic>
          <a:graphicData uri="http://schemas.openxmlformats.org/presentationml/2006/ole">
            <p:oleObj spid="_x0000_s273409" r:id="rId3" imgW="8291279" imgH="5980694" progId="Excel.Chart.8">
              <p:embed/>
            </p:oleObj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" y="5160258"/>
            <a:ext cx="1828800" cy="63094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 Gross ¼ hours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Ave.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Mon-Fri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8800" y="6132687"/>
            <a:ext cx="5607050" cy="680699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276225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Share of Total Time Spent Listening in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 - Afrikaans Home Language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73416" name="Group 21"/>
          <p:cNvGrpSpPr>
            <a:grpSpLocks/>
          </p:cNvGrpSpPr>
          <p:nvPr/>
        </p:nvGrpSpPr>
        <p:grpSpPr bwMode="auto">
          <a:xfrm>
            <a:off x="1871663" y="454025"/>
            <a:ext cx="7000875" cy="5381625"/>
            <a:chOff x="1872168" y="453292"/>
            <a:chExt cx="7000248" cy="5381822"/>
          </a:xfrm>
        </p:grpSpPr>
        <p:sp>
          <p:nvSpPr>
            <p:cNvPr id="273421" name="TextBox 6"/>
            <p:cNvSpPr txBox="1">
              <a:spLocks noChangeArrowheads="1"/>
            </p:cNvSpPr>
            <p:nvPr/>
          </p:nvSpPr>
          <p:spPr bwMode="auto">
            <a:xfrm flipH="1">
              <a:off x="3352800" y="5166360"/>
              <a:ext cx="6976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3422" name="TextBox 6"/>
            <p:cNvSpPr txBox="1">
              <a:spLocks noChangeArrowheads="1"/>
            </p:cNvSpPr>
            <p:nvPr/>
          </p:nvSpPr>
          <p:spPr bwMode="auto">
            <a:xfrm>
              <a:off x="7833360" y="549656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3423" name="TextBox 6"/>
            <p:cNvSpPr txBox="1">
              <a:spLocks noChangeArrowheads="1"/>
            </p:cNvSpPr>
            <p:nvPr/>
          </p:nvSpPr>
          <p:spPr bwMode="auto">
            <a:xfrm>
              <a:off x="8567616" y="1709224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3424" name="TextBox 6"/>
            <p:cNvSpPr txBox="1">
              <a:spLocks noChangeArrowheads="1"/>
            </p:cNvSpPr>
            <p:nvPr/>
          </p:nvSpPr>
          <p:spPr bwMode="auto">
            <a:xfrm>
              <a:off x="3784600" y="453292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=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3425" name="TextBox 6"/>
            <p:cNvSpPr txBox="1">
              <a:spLocks noChangeArrowheads="1"/>
            </p:cNvSpPr>
            <p:nvPr/>
          </p:nvSpPr>
          <p:spPr bwMode="auto">
            <a:xfrm>
              <a:off x="2528668" y="1384738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3426" name="TextBox 6"/>
            <p:cNvSpPr txBox="1">
              <a:spLocks noChangeArrowheads="1"/>
            </p:cNvSpPr>
            <p:nvPr/>
          </p:nvSpPr>
          <p:spPr bwMode="auto">
            <a:xfrm>
              <a:off x="2909668" y="1103532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=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3427" name="TextBox 6"/>
            <p:cNvSpPr txBox="1">
              <a:spLocks noChangeArrowheads="1"/>
            </p:cNvSpPr>
            <p:nvPr/>
          </p:nvSpPr>
          <p:spPr bwMode="auto">
            <a:xfrm>
              <a:off x="1872168" y="3101778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3428" name="TextBox 6"/>
            <p:cNvSpPr txBox="1">
              <a:spLocks noChangeArrowheads="1"/>
            </p:cNvSpPr>
            <p:nvPr/>
          </p:nvSpPr>
          <p:spPr bwMode="auto">
            <a:xfrm>
              <a:off x="2362200" y="230124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3429" name="TextBox 6"/>
            <p:cNvSpPr txBox="1">
              <a:spLocks noChangeArrowheads="1"/>
            </p:cNvSpPr>
            <p:nvPr/>
          </p:nvSpPr>
          <p:spPr bwMode="auto">
            <a:xfrm>
              <a:off x="2725616" y="1776436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=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0"/>
            <a:ext cx="1295400" cy="1013098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tabLst>
                <a:tab pos="1084263" algn="l"/>
                <a:tab pos="276225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(Dec 11)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Feb 12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3420" name="TextBox 6"/>
          <p:cNvSpPr txBox="1">
            <a:spLocks noChangeArrowheads="1"/>
          </p:cNvSpPr>
          <p:nvPr/>
        </p:nvSpPr>
        <p:spPr bwMode="auto">
          <a:xfrm>
            <a:off x="3011488" y="765175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433" name="Content Placeholder 2"/>
          <p:cNvGraphicFramePr>
            <a:graphicFrameLocks noGrp="1"/>
          </p:cNvGraphicFramePr>
          <p:nvPr>
            <p:ph/>
          </p:nvPr>
        </p:nvGraphicFramePr>
        <p:xfrm>
          <a:off x="1168400" y="101600"/>
          <a:ext cx="8293100" cy="5983288"/>
        </p:xfrm>
        <a:graphic>
          <a:graphicData uri="http://schemas.openxmlformats.org/presentationml/2006/ole">
            <p:oleObj spid="_x0000_s274433" r:id="rId3" imgW="8291279" imgH="5980694" progId="Excel.Chart.8">
              <p:embed/>
            </p:oleObj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8800" y="6102870"/>
            <a:ext cx="5607050" cy="680699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276225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Share of Total Time Spent Listening in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 -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Nguni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Home Language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74437" name="Group 22"/>
          <p:cNvGrpSpPr>
            <a:grpSpLocks/>
          </p:cNvGrpSpPr>
          <p:nvPr/>
        </p:nvGrpSpPr>
        <p:grpSpPr bwMode="auto">
          <a:xfrm>
            <a:off x="2093913" y="352425"/>
            <a:ext cx="6973887" cy="5276850"/>
            <a:chOff x="2093736" y="353210"/>
            <a:chExt cx="6974064" cy="5275430"/>
          </a:xfrm>
        </p:grpSpPr>
        <p:sp>
          <p:nvSpPr>
            <p:cNvPr id="274446" name="TextBox 6"/>
            <p:cNvSpPr txBox="1">
              <a:spLocks noChangeArrowheads="1"/>
            </p:cNvSpPr>
            <p:nvPr/>
          </p:nvSpPr>
          <p:spPr bwMode="auto">
            <a:xfrm>
              <a:off x="4013200" y="5269766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4447" name="TextBox 6"/>
            <p:cNvSpPr txBox="1">
              <a:spLocks noChangeArrowheads="1"/>
            </p:cNvSpPr>
            <p:nvPr/>
          </p:nvSpPr>
          <p:spPr bwMode="auto">
            <a:xfrm>
              <a:off x="7741920" y="5290086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4448" name="TextBox 6"/>
            <p:cNvSpPr txBox="1">
              <a:spLocks noChangeArrowheads="1"/>
            </p:cNvSpPr>
            <p:nvPr/>
          </p:nvSpPr>
          <p:spPr bwMode="auto">
            <a:xfrm>
              <a:off x="8544560" y="1246406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4449" name="TextBox 6"/>
            <p:cNvSpPr txBox="1">
              <a:spLocks noChangeArrowheads="1"/>
            </p:cNvSpPr>
            <p:nvPr/>
          </p:nvSpPr>
          <p:spPr bwMode="auto">
            <a:xfrm>
              <a:off x="4403256" y="35321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4450" name="TextBox 6"/>
            <p:cNvSpPr txBox="1">
              <a:spLocks noChangeArrowheads="1"/>
            </p:cNvSpPr>
            <p:nvPr/>
          </p:nvSpPr>
          <p:spPr bwMode="auto">
            <a:xfrm>
              <a:off x="2692400" y="40640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=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4451" name="TextBox 6"/>
            <p:cNvSpPr txBox="1">
              <a:spLocks noChangeArrowheads="1"/>
            </p:cNvSpPr>
            <p:nvPr/>
          </p:nvSpPr>
          <p:spPr bwMode="auto">
            <a:xfrm>
              <a:off x="2830444" y="827793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4452" name="TextBox 6"/>
            <p:cNvSpPr txBox="1">
              <a:spLocks noChangeArrowheads="1"/>
            </p:cNvSpPr>
            <p:nvPr/>
          </p:nvSpPr>
          <p:spPr bwMode="auto">
            <a:xfrm>
              <a:off x="2743200" y="1612166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4453" name="TextBox 6"/>
            <p:cNvSpPr txBox="1">
              <a:spLocks noChangeArrowheads="1"/>
            </p:cNvSpPr>
            <p:nvPr/>
          </p:nvSpPr>
          <p:spPr bwMode="auto">
            <a:xfrm>
              <a:off x="2911724" y="1276184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4454" name="TextBox 6"/>
            <p:cNvSpPr txBox="1">
              <a:spLocks noChangeArrowheads="1"/>
            </p:cNvSpPr>
            <p:nvPr/>
          </p:nvSpPr>
          <p:spPr bwMode="auto">
            <a:xfrm>
              <a:off x="2093736" y="321471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4455" name="TextBox 6"/>
            <p:cNvSpPr txBox="1">
              <a:spLocks noChangeArrowheads="1"/>
            </p:cNvSpPr>
            <p:nvPr/>
          </p:nvSpPr>
          <p:spPr bwMode="auto">
            <a:xfrm>
              <a:off x="2438400" y="254508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4456" name="TextBox 6"/>
            <p:cNvSpPr txBox="1">
              <a:spLocks noChangeArrowheads="1"/>
            </p:cNvSpPr>
            <p:nvPr/>
          </p:nvSpPr>
          <p:spPr bwMode="auto">
            <a:xfrm>
              <a:off x="2286000" y="212344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4457" name="TextBox 6"/>
            <p:cNvSpPr txBox="1">
              <a:spLocks noChangeArrowheads="1"/>
            </p:cNvSpPr>
            <p:nvPr/>
          </p:nvSpPr>
          <p:spPr bwMode="auto">
            <a:xfrm>
              <a:off x="8763000" y="430276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0"/>
            <a:ext cx="1295400" cy="1013098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tabLst>
                <a:tab pos="1084263" algn="l"/>
                <a:tab pos="276225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(Dec 11)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Feb 12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6200" y="5160258"/>
            <a:ext cx="1828800" cy="63094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 Gross ¼ hours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Ave.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Mon-Fri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4444" name="TextBox 6"/>
          <p:cNvSpPr txBox="1">
            <a:spLocks noChangeArrowheads="1"/>
          </p:cNvSpPr>
          <p:nvPr/>
        </p:nvSpPr>
        <p:spPr bwMode="auto">
          <a:xfrm>
            <a:off x="5449888" y="314325"/>
            <a:ext cx="30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+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4445" name="TextBox 6"/>
          <p:cNvSpPr txBox="1">
            <a:spLocks noChangeArrowheads="1"/>
          </p:cNvSpPr>
          <p:nvPr/>
        </p:nvSpPr>
        <p:spPr bwMode="auto">
          <a:xfrm>
            <a:off x="7183438" y="477838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+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457" name="Content Placeholder 2"/>
          <p:cNvGraphicFramePr>
            <a:graphicFrameLocks noGrp="1"/>
          </p:cNvGraphicFramePr>
          <p:nvPr>
            <p:ph/>
          </p:nvPr>
        </p:nvGraphicFramePr>
        <p:xfrm>
          <a:off x="711200" y="177800"/>
          <a:ext cx="8483600" cy="5983288"/>
        </p:xfrm>
        <a:graphic>
          <a:graphicData uri="http://schemas.openxmlformats.org/presentationml/2006/ole">
            <p:oleObj spid="_x0000_s275457" r:id="rId3" imgW="8480271" imgH="5986791" progId="Excel.Chart.8">
              <p:embed/>
            </p:oleObj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" y="5160258"/>
            <a:ext cx="1828800" cy="63094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 Gross ¼ hours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Ave.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Mon-Fri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8800" y="6102870"/>
            <a:ext cx="5607050" cy="680699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276225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Share of Total Time Spent Listening in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 - Sotho Home Language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75464" name="Group 25"/>
          <p:cNvGrpSpPr>
            <a:grpSpLocks/>
          </p:cNvGrpSpPr>
          <p:nvPr/>
        </p:nvGrpSpPr>
        <p:grpSpPr bwMode="auto">
          <a:xfrm>
            <a:off x="1782763" y="182563"/>
            <a:ext cx="7294562" cy="5795962"/>
            <a:chOff x="1783080" y="182880"/>
            <a:chExt cx="7294880" cy="5796280"/>
          </a:xfrm>
        </p:grpSpPr>
        <p:sp>
          <p:nvSpPr>
            <p:cNvPr id="275470" name="TextBox 7"/>
            <p:cNvSpPr txBox="1">
              <a:spLocks noChangeArrowheads="1"/>
            </p:cNvSpPr>
            <p:nvPr/>
          </p:nvSpPr>
          <p:spPr bwMode="auto">
            <a:xfrm>
              <a:off x="6838564" y="5513788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=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71" name="TextBox 6"/>
            <p:cNvSpPr txBox="1">
              <a:spLocks noChangeArrowheads="1"/>
            </p:cNvSpPr>
            <p:nvPr/>
          </p:nvSpPr>
          <p:spPr bwMode="auto">
            <a:xfrm>
              <a:off x="3212892" y="5640606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72" name="TextBox 6"/>
            <p:cNvSpPr txBox="1">
              <a:spLocks noChangeArrowheads="1"/>
            </p:cNvSpPr>
            <p:nvPr/>
          </p:nvSpPr>
          <p:spPr bwMode="auto">
            <a:xfrm>
              <a:off x="8503920" y="476504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73" name="TextBox 6"/>
            <p:cNvSpPr txBox="1">
              <a:spLocks noChangeArrowheads="1"/>
            </p:cNvSpPr>
            <p:nvPr/>
          </p:nvSpPr>
          <p:spPr bwMode="auto">
            <a:xfrm>
              <a:off x="8503920" y="1114326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74" name="TextBox 6"/>
            <p:cNvSpPr txBox="1">
              <a:spLocks noChangeArrowheads="1"/>
            </p:cNvSpPr>
            <p:nvPr/>
          </p:nvSpPr>
          <p:spPr bwMode="auto">
            <a:xfrm>
              <a:off x="3007360" y="25908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75" name="TextBox 6"/>
            <p:cNvSpPr txBox="1">
              <a:spLocks noChangeArrowheads="1"/>
            </p:cNvSpPr>
            <p:nvPr/>
          </p:nvSpPr>
          <p:spPr bwMode="auto">
            <a:xfrm>
              <a:off x="2156652" y="767322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76" name="TextBox 6"/>
            <p:cNvSpPr txBox="1">
              <a:spLocks noChangeArrowheads="1"/>
            </p:cNvSpPr>
            <p:nvPr/>
          </p:nvSpPr>
          <p:spPr bwMode="auto">
            <a:xfrm>
              <a:off x="2438400" y="1149886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77" name="TextBox 6"/>
            <p:cNvSpPr txBox="1">
              <a:spLocks noChangeArrowheads="1"/>
            </p:cNvSpPr>
            <p:nvPr/>
          </p:nvSpPr>
          <p:spPr bwMode="auto">
            <a:xfrm>
              <a:off x="1977680" y="1836466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=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78" name="TextBox 6"/>
            <p:cNvSpPr txBox="1">
              <a:spLocks noChangeArrowheads="1"/>
            </p:cNvSpPr>
            <p:nvPr/>
          </p:nvSpPr>
          <p:spPr bwMode="auto">
            <a:xfrm>
              <a:off x="1783080" y="272288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=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79" name="TextBox 6"/>
            <p:cNvSpPr txBox="1">
              <a:spLocks noChangeArrowheads="1"/>
            </p:cNvSpPr>
            <p:nvPr/>
          </p:nvSpPr>
          <p:spPr bwMode="auto">
            <a:xfrm flipH="1" flipV="1">
              <a:off x="2082800" y="2306320"/>
              <a:ext cx="264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80" name="TextBox 6"/>
            <p:cNvSpPr txBox="1">
              <a:spLocks noChangeArrowheads="1"/>
            </p:cNvSpPr>
            <p:nvPr/>
          </p:nvSpPr>
          <p:spPr bwMode="auto">
            <a:xfrm>
              <a:off x="8773160" y="278384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=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81" name="TextBox 6"/>
            <p:cNvSpPr txBox="1">
              <a:spLocks noChangeArrowheads="1"/>
            </p:cNvSpPr>
            <p:nvPr/>
          </p:nvSpPr>
          <p:spPr bwMode="auto">
            <a:xfrm>
              <a:off x="2402840" y="4507766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5482" name="TextBox 6"/>
            <p:cNvSpPr txBox="1">
              <a:spLocks noChangeArrowheads="1"/>
            </p:cNvSpPr>
            <p:nvPr/>
          </p:nvSpPr>
          <p:spPr bwMode="auto">
            <a:xfrm>
              <a:off x="5982476" y="182880"/>
              <a:ext cx="30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b="1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en-US" sz="1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0" y="0"/>
            <a:ext cx="1295400" cy="1013098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tabLst>
                <a:tab pos="1084263" algn="l"/>
                <a:tab pos="276225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(Dec 11)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Feb 12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5468" name="TextBox 6"/>
          <p:cNvSpPr txBox="1">
            <a:spLocks noChangeArrowheads="1"/>
          </p:cNvSpPr>
          <p:nvPr/>
        </p:nvSpPr>
        <p:spPr bwMode="auto">
          <a:xfrm>
            <a:off x="2057400" y="1489075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5469" name="TextBox 6"/>
          <p:cNvSpPr txBox="1">
            <a:spLocks noChangeArrowheads="1"/>
          </p:cNvSpPr>
          <p:nvPr/>
        </p:nvSpPr>
        <p:spPr bwMode="auto">
          <a:xfrm>
            <a:off x="7065963" y="471488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6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Text Box 2"/>
          <p:cNvSpPr txBox="1">
            <a:spLocks noChangeArrowheads="1"/>
          </p:cNvSpPr>
          <p:nvPr/>
        </p:nvSpPr>
        <p:spPr bwMode="auto">
          <a:xfrm>
            <a:off x="6172200" y="123086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879831"/>
          <a:ext cx="8863647" cy="36562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08462"/>
                <a:gridCol w="228600"/>
                <a:gridCol w="1066800"/>
                <a:gridCol w="228600"/>
                <a:gridCol w="1066800"/>
                <a:gridCol w="228600"/>
                <a:gridCol w="838200"/>
                <a:gridCol w="997585"/>
              </a:tblGrid>
              <a:tr h="3051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Feb-11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1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27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101.9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CHAI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FM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00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ALEX fm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78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East Rand Stereo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93.9fm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EASTWAVE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RADIO 92.2 FM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6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ekfm</a:t>
                      </a:r>
                      <a:r>
                        <a:rPr kumimoji="0" lang="en-Z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103.6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6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Eldos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FM Community Radio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964323" y="98441"/>
            <a:ext cx="7570077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 - 1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Gauteng)</a:t>
            </a:r>
          </a:p>
        </p:txBody>
      </p:sp>
      <p:grpSp>
        <p:nvGrpSpPr>
          <p:cNvPr id="276488" name="Group 677"/>
          <p:cNvGrpSpPr>
            <a:grpSpLocks/>
          </p:cNvGrpSpPr>
          <p:nvPr/>
        </p:nvGrpSpPr>
        <p:grpSpPr bwMode="auto">
          <a:xfrm>
            <a:off x="76200" y="5845175"/>
            <a:ext cx="3697288" cy="519113"/>
            <a:chOff x="19" y="3630"/>
            <a:chExt cx="2329" cy="327"/>
          </a:xfrm>
        </p:grpSpPr>
        <p:sp>
          <p:nvSpPr>
            <p:cNvPr id="6" name="Rectangle 678"/>
            <p:cNvSpPr>
              <a:spLocks noChangeArrowheads="1"/>
            </p:cNvSpPr>
            <p:nvPr/>
          </p:nvSpPr>
          <p:spPr bwMode="auto">
            <a:xfrm>
              <a:off x="141" y="3657"/>
              <a:ext cx="2207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Large Urban data only</a:t>
              </a:r>
            </a:p>
          </p:txBody>
        </p:sp>
        <p:sp>
          <p:nvSpPr>
            <p:cNvPr id="7" name="Rectangle 679"/>
            <p:cNvSpPr>
              <a:spLocks noChangeArrowheads="1"/>
            </p:cNvSpPr>
            <p:nvPr/>
          </p:nvSpPr>
          <p:spPr bwMode="auto">
            <a:xfrm>
              <a:off x="19" y="3630"/>
              <a:ext cx="203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DADF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9" name="Rectangle 1015"/>
          <p:cNvSpPr>
            <a:spLocks noChangeArrowheads="1"/>
          </p:cNvSpPr>
          <p:nvPr/>
        </p:nvSpPr>
        <p:spPr bwMode="auto">
          <a:xfrm>
            <a:off x="1752600" y="4510088"/>
            <a:ext cx="322263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  <p:sp>
        <p:nvSpPr>
          <p:cNvPr id="10" name="Rectangle 1015"/>
          <p:cNvSpPr>
            <a:spLocks noChangeArrowheads="1"/>
          </p:cNvSpPr>
          <p:nvPr/>
        </p:nvSpPr>
        <p:spPr bwMode="auto">
          <a:xfrm>
            <a:off x="5194300" y="5008563"/>
            <a:ext cx="322263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775767"/>
          <a:ext cx="8863647" cy="40001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79862"/>
                <a:gridCol w="228600"/>
                <a:gridCol w="1066800"/>
                <a:gridCol w="228600"/>
                <a:gridCol w="1066800"/>
                <a:gridCol w="228600"/>
                <a:gridCol w="1066800"/>
                <a:gridCol w="997585"/>
              </a:tblGrid>
              <a:tr h="3815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51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77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HELLENIC RADIO (THE NEW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PAN-HELLENIC VOICE)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77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IFM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102.2 (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Iscorian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7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Radio  103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4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Jozi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 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4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KASIE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97.1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40213">
                <a:tc>
                  <a:txBody>
                    <a:bodyPr/>
                    <a:lstStyle/>
                    <a:p>
                      <a:r>
                        <a:rPr kumimoji="0" lang="en-ZA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LenZ</a:t>
                      </a: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93.6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964323" y="98441"/>
            <a:ext cx="7570077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 -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Gauteng)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72200" y="123086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grpSp>
        <p:nvGrpSpPr>
          <p:cNvPr id="278536" name="Group 677"/>
          <p:cNvGrpSpPr>
            <a:grpSpLocks/>
          </p:cNvGrpSpPr>
          <p:nvPr/>
        </p:nvGrpSpPr>
        <p:grpSpPr bwMode="auto">
          <a:xfrm>
            <a:off x="76200" y="5921375"/>
            <a:ext cx="3697288" cy="519113"/>
            <a:chOff x="19" y="3630"/>
            <a:chExt cx="2329" cy="327"/>
          </a:xfrm>
        </p:grpSpPr>
        <p:sp>
          <p:nvSpPr>
            <p:cNvPr id="11" name="Rectangle 678"/>
            <p:cNvSpPr>
              <a:spLocks noChangeArrowheads="1"/>
            </p:cNvSpPr>
            <p:nvPr/>
          </p:nvSpPr>
          <p:spPr bwMode="auto">
            <a:xfrm>
              <a:off x="141" y="3657"/>
              <a:ext cx="2207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Large Urban data only</a:t>
              </a:r>
            </a:p>
          </p:txBody>
        </p:sp>
        <p:sp>
          <p:nvSpPr>
            <p:cNvPr id="12" name="Rectangle 679"/>
            <p:cNvSpPr>
              <a:spLocks noChangeArrowheads="1"/>
            </p:cNvSpPr>
            <p:nvPr/>
          </p:nvSpPr>
          <p:spPr bwMode="auto">
            <a:xfrm>
              <a:off x="19" y="3630"/>
              <a:ext cx="203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DADF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4" name="Rectangle 1015"/>
          <p:cNvSpPr>
            <a:spLocks noChangeArrowheads="1"/>
          </p:cNvSpPr>
          <p:nvPr/>
        </p:nvSpPr>
        <p:spPr bwMode="auto">
          <a:xfrm>
            <a:off x="1752600" y="5272088"/>
            <a:ext cx="322263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676400"/>
          <a:ext cx="8863647" cy="41481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56062"/>
                <a:gridCol w="304800"/>
                <a:gridCol w="1066800"/>
                <a:gridCol w="228600"/>
                <a:gridCol w="1066800"/>
                <a:gridCol w="228600"/>
                <a:gridCol w="914400"/>
                <a:gridCol w="997585"/>
              </a:tblGrid>
              <a:tr h="3794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 </a:t>
                      </a:r>
                      <a:r>
                        <a:rPr kumimoji="0" lang="en-ZA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93.8fm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Islam MW 1548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PRETORIA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21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Rippel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90.5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Radio Today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Rainbow FM 90.7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964323" y="98441"/>
            <a:ext cx="7570077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 -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Gauteng)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96000" y="115466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529080"/>
          <a:ext cx="8863647" cy="44466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56062"/>
                <a:gridCol w="228600"/>
                <a:gridCol w="1143000"/>
                <a:gridCol w="228600"/>
                <a:gridCol w="1066800"/>
                <a:gridCol w="228600"/>
                <a:gridCol w="990600"/>
                <a:gridCol w="921385"/>
              </a:tblGrid>
              <a:tr h="3794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ROCK FM 91.9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SOSHANGUVE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	RADIO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2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THETHA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100.6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Tshwane FM 93.6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21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Tuks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107.2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 FM 96.2 (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TNG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964323" y="98441"/>
            <a:ext cx="7570077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 -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Gauteng)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72200" y="106680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grpSp>
        <p:nvGrpSpPr>
          <p:cNvPr id="282632" name="Group 677"/>
          <p:cNvGrpSpPr>
            <a:grpSpLocks/>
          </p:cNvGrpSpPr>
          <p:nvPr/>
        </p:nvGrpSpPr>
        <p:grpSpPr bwMode="auto">
          <a:xfrm>
            <a:off x="76200" y="5957888"/>
            <a:ext cx="3697288" cy="519112"/>
            <a:chOff x="19" y="3630"/>
            <a:chExt cx="2329" cy="327"/>
          </a:xfrm>
        </p:grpSpPr>
        <p:sp>
          <p:nvSpPr>
            <p:cNvPr id="7" name="Rectangle 678"/>
            <p:cNvSpPr>
              <a:spLocks noChangeArrowheads="1"/>
            </p:cNvSpPr>
            <p:nvPr/>
          </p:nvSpPr>
          <p:spPr bwMode="auto">
            <a:xfrm>
              <a:off x="141" y="3657"/>
              <a:ext cx="2207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Large Urban data only</a:t>
              </a:r>
            </a:p>
          </p:txBody>
        </p:sp>
        <p:sp>
          <p:nvSpPr>
            <p:cNvPr id="8" name="Rectangle 679"/>
            <p:cNvSpPr>
              <a:spLocks noChangeArrowheads="1"/>
            </p:cNvSpPr>
            <p:nvPr/>
          </p:nvSpPr>
          <p:spPr bwMode="auto">
            <a:xfrm>
              <a:off x="19" y="3630"/>
              <a:ext cx="203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DADF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9" name="Rectangle 1015"/>
          <p:cNvSpPr>
            <a:spLocks noChangeArrowheads="1"/>
          </p:cNvSpPr>
          <p:nvPr/>
        </p:nvSpPr>
        <p:spPr bwMode="auto">
          <a:xfrm>
            <a:off x="1905000" y="2452688"/>
            <a:ext cx="322263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531103"/>
          <a:ext cx="8863647" cy="41213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32262"/>
                <a:gridCol w="228600"/>
                <a:gridCol w="1066800"/>
                <a:gridCol w="228600"/>
                <a:gridCol w="1143000"/>
                <a:gridCol w="228600"/>
                <a:gridCol w="914400"/>
                <a:gridCol w="921385"/>
              </a:tblGrid>
              <a:tr h="3818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80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35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UJFM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95.4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3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VCR / 90.6 FM STEREO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1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of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Tembisa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98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of Wits (VOW FM) 90.5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98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VUT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96.9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2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Community - Gauteng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1 304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964323" y="98441"/>
            <a:ext cx="7570077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 -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Gauteng)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52322" y="106680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sp>
        <p:nvSpPr>
          <p:cNvPr id="6" name="Text Box 410"/>
          <p:cNvSpPr txBox="1">
            <a:spLocks noChangeArrowheads="1"/>
          </p:cNvSpPr>
          <p:nvPr/>
        </p:nvSpPr>
        <p:spPr bwMode="auto">
          <a:xfrm>
            <a:off x="3657600" y="5715000"/>
            <a:ext cx="2133600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Significantly down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on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Feb 11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5562600"/>
            <a:ext cx="381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  <a:sym typeface="Wingdings" pitchFamily="2" charset="2"/>
              </a:rPr>
              <a:t> -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0" y="5181600"/>
            <a:ext cx="381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  <a:sym typeface="Wingdings" pitchFamily="2" charset="2"/>
              </a:rPr>
              <a:t> -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84683" name="Group 677"/>
          <p:cNvGrpSpPr>
            <a:grpSpLocks/>
          </p:cNvGrpSpPr>
          <p:nvPr/>
        </p:nvGrpSpPr>
        <p:grpSpPr bwMode="auto">
          <a:xfrm>
            <a:off x="76200" y="5867400"/>
            <a:ext cx="3697288" cy="519113"/>
            <a:chOff x="19" y="3630"/>
            <a:chExt cx="2329" cy="327"/>
          </a:xfrm>
        </p:grpSpPr>
        <p:sp>
          <p:nvSpPr>
            <p:cNvPr id="10" name="Rectangle 678"/>
            <p:cNvSpPr>
              <a:spLocks noChangeArrowheads="1"/>
            </p:cNvSpPr>
            <p:nvPr/>
          </p:nvSpPr>
          <p:spPr bwMode="auto">
            <a:xfrm>
              <a:off x="141" y="3657"/>
              <a:ext cx="2207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Large Urban data only</a:t>
              </a:r>
            </a:p>
          </p:txBody>
        </p:sp>
        <p:sp>
          <p:nvSpPr>
            <p:cNvPr id="11" name="Rectangle 679"/>
            <p:cNvSpPr>
              <a:spLocks noChangeArrowheads="1"/>
            </p:cNvSpPr>
            <p:nvPr/>
          </p:nvSpPr>
          <p:spPr bwMode="auto">
            <a:xfrm>
              <a:off x="19" y="3630"/>
              <a:ext cx="203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DADF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2" name="Rectangle 1015"/>
          <p:cNvSpPr>
            <a:spLocks noChangeArrowheads="1"/>
          </p:cNvSpPr>
          <p:nvPr/>
        </p:nvSpPr>
        <p:spPr bwMode="auto">
          <a:xfrm>
            <a:off x="5138738" y="3967163"/>
            <a:ext cx="322262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21" name="Object 2"/>
          <p:cNvGraphicFramePr>
            <a:graphicFrameLocks/>
          </p:cNvGraphicFramePr>
          <p:nvPr/>
        </p:nvGraphicFramePr>
        <p:xfrm>
          <a:off x="157163" y="1016000"/>
          <a:ext cx="9037637" cy="5245100"/>
        </p:xfrm>
        <a:graphic>
          <a:graphicData uri="http://schemas.openxmlformats.org/presentationml/2006/ole">
            <p:oleObj spid="_x0000_s286721" r:id="rId4" imgW="9035055" imgH="5243014" progId="Excel.Chart.8">
              <p:embed/>
            </p:oleObj>
          </a:graphicData>
        </a:graphic>
      </p:graphicFrame>
      <p:sp>
        <p:nvSpPr>
          <p:cNvPr id="286722" name="Text Box 3"/>
          <p:cNvSpPr txBox="1">
            <a:spLocks noChangeArrowheads="1"/>
          </p:cNvSpPr>
          <p:nvPr/>
        </p:nvSpPr>
        <p:spPr bwMode="auto">
          <a:xfrm>
            <a:off x="7315200" y="1350963"/>
            <a:ext cx="1828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623888" algn="l"/>
              </a:tabLst>
            </a:pPr>
            <a:r>
              <a:rPr lang="en-US" sz="1400" b="1"/>
              <a:t> 1 106 000</a:t>
            </a:r>
          </a:p>
        </p:txBody>
      </p:sp>
      <p:sp>
        <p:nvSpPr>
          <p:cNvPr id="286723" name="Text Box 4"/>
          <p:cNvSpPr txBox="1">
            <a:spLocks noChangeArrowheads="1"/>
          </p:cNvSpPr>
          <p:nvPr/>
        </p:nvSpPr>
        <p:spPr bwMode="auto">
          <a:xfrm>
            <a:off x="7481888" y="2208213"/>
            <a:ext cx="1662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571 000</a:t>
            </a:r>
          </a:p>
        </p:txBody>
      </p:sp>
      <p:sp>
        <p:nvSpPr>
          <p:cNvPr id="286724" name="Text Box 5"/>
          <p:cNvSpPr txBox="1">
            <a:spLocks noChangeArrowheads="1"/>
          </p:cNvSpPr>
          <p:nvPr/>
        </p:nvSpPr>
        <p:spPr bwMode="auto">
          <a:xfrm>
            <a:off x="7481888" y="1774825"/>
            <a:ext cx="1662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679 000</a:t>
            </a:r>
          </a:p>
        </p:txBody>
      </p:sp>
      <p:sp>
        <p:nvSpPr>
          <p:cNvPr id="286725" name="Text Box 6"/>
          <p:cNvSpPr txBox="1">
            <a:spLocks noChangeArrowheads="1"/>
          </p:cNvSpPr>
          <p:nvPr/>
        </p:nvSpPr>
        <p:spPr bwMode="auto">
          <a:xfrm>
            <a:off x="7481888" y="2633663"/>
            <a:ext cx="1662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490 000</a:t>
            </a:r>
          </a:p>
        </p:txBody>
      </p:sp>
      <p:sp>
        <p:nvSpPr>
          <p:cNvPr id="286726" name="Text Box 7"/>
          <p:cNvSpPr txBox="1">
            <a:spLocks noChangeArrowheads="1"/>
          </p:cNvSpPr>
          <p:nvPr/>
        </p:nvSpPr>
        <p:spPr bwMode="auto">
          <a:xfrm>
            <a:off x="7481888" y="3008313"/>
            <a:ext cx="1662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490 000</a:t>
            </a:r>
          </a:p>
        </p:txBody>
      </p:sp>
      <p:sp>
        <p:nvSpPr>
          <p:cNvPr id="286727" name="Text Box 8"/>
          <p:cNvSpPr txBox="1">
            <a:spLocks noChangeArrowheads="1"/>
          </p:cNvSpPr>
          <p:nvPr/>
        </p:nvSpPr>
        <p:spPr bwMode="auto">
          <a:xfrm>
            <a:off x="7481888" y="3408363"/>
            <a:ext cx="1662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463 000</a:t>
            </a:r>
          </a:p>
        </p:txBody>
      </p:sp>
      <p:sp>
        <p:nvSpPr>
          <p:cNvPr id="286728" name="Text Box 9"/>
          <p:cNvSpPr txBox="1">
            <a:spLocks noChangeArrowheads="1"/>
          </p:cNvSpPr>
          <p:nvPr/>
        </p:nvSpPr>
        <p:spPr bwMode="auto">
          <a:xfrm>
            <a:off x="7475538" y="4254500"/>
            <a:ext cx="1662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288 000</a:t>
            </a:r>
          </a:p>
        </p:txBody>
      </p:sp>
      <p:sp>
        <p:nvSpPr>
          <p:cNvPr id="286729" name="Text Box 10"/>
          <p:cNvSpPr txBox="1">
            <a:spLocks noChangeArrowheads="1"/>
          </p:cNvSpPr>
          <p:nvPr/>
        </p:nvSpPr>
        <p:spPr bwMode="auto">
          <a:xfrm>
            <a:off x="7481888" y="3832225"/>
            <a:ext cx="1662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326 000</a:t>
            </a:r>
          </a:p>
        </p:txBody>
      </p:sp>
      <p:sp>
        <p:nvSpPr>
          <p:cNvPr id="286730" name="Text Box 11"/>
          <p:cNvSpPr txBox="1">
            <a:spLocks noChangeArrowheads="1"/>
          </p:cNvSpPr>
          <p:nvPr/>
        </p:nvSpPr>
        <p:spPr bwMode="auto">
          <a:xfrm>
            <a:off x="7475538" y="5083175"/>
            <a:ext cx="1662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260 000</a:t>
            </a:r>
          </a:p>
        </p:txBody>
      </p:sp>
      <p:sp>
        <p:nvSpPr>
          <p:cNvPr id="286731" name="Text Box 12"/>
          <p:cNvSpPr txBox="1">
            <a:spLocks noChangeArrowheads="1"/>
          </p:cNvSpPr>
          <p:nvPr/>
        </p:nvSpPr>
        <p:spPr bwMode="auto">
          <a:xfrm>
            <a:off x="7481888" y="4670425"/>
            <a:ext cx="1662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279 000</a:t>
            </a:r>
          </a:p>
        </p:txBody>
      </p:sp>
      <p:sp>
        <p:nvSpPr>
          <p:cNvPr id="286732" name="Text Box 14"/>
          <p:cNvSpPr txBox="1">
            <a:spLocks noChangeArrowheads="1"/>
          </p:cNvSpPr>
          <p:nvPr/>
        </p:nvSpPr>
        <p:spPr bwMode="auto">
          <a:xfrm rot="-5390885">
            <a:off x="34925" y="2911475"/>
            <a:ext cx="430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%</a:t>
            </a:r>
            <a:endParaRPr lang="en-US" sz="1200" b="1"/>
          </a:p>
        </p:txBody>
      </p:sp>
      <p:sp>
        <p:nvSpPr>
          <p:cNvPr id="834576" name="AutoShape 16"/>
          <p:cNvSpPr>
            <a:spLocks noChangeArrowheads="1"/>
          </p:cNvSpPr>
          <p:nvPr/>
        </p:nvSpPr>
        <p:spPr bwMode="auto">
          <a:xfrm>
            <a:off x="371475" y="168275"/>
            <a:ext cx="8132539" cy="939832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 10 </a:t>
            </a:r>
            <a:r>
              <a:rPr lang="en-US" sz="31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Favourite</a:t>
            </a: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Radio Stations –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Gauteng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Gauteng)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4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93642" name="AutoShape 10"/>
          <p:cNvSpPr>
            <a:spLocks noChangeArrowheads="1"/>
          </p:cNvSpPr>
          <p:nvPr/>
        </p:nvSpPr>
        <p:spPr bwMode="auto">
          <a:xfrm>
            <a:off x="1600200" y="1805952"/>
            <a:ext cx="6705600" cy="3070848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ZA" sz="7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Summary…</a:t>
            </a:r>
          </a:p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7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5" name="Object 20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54000" y="939800"/>
          <a:ext cx="8697913" cy="5322888"/>
        </p:xfrm>
        <a:graphic>
          <a:graphicData uri="http://schemas.openxmlformats.org/presentationml/2006/ole">
            <p:oleObj spid="_x0000_s164865" r:id="rId4" imgW="8693649" imgH="5322269" progId="Excel.Chart.8">
              <p:embed/>
            </p:oleObj>
          </a:graphicData>
        </a:graphic>
      </p:graphicFrame>
      <p:sp>
        <p:nvSpPr>
          <p:cNvPr id="1392654" name="AutoShape 14"/>
          <p:cNvSpPr>
            <a:spLocks noChangeArrowheads="1"/>
          </p:cNvSpPr>
          <p:nvPr/>
        </p:nvSpPr>
        <p:spPr bwMode="auto">
          <a:xfrm>
            <a:off x="866775" y="84138"/>
            <a:ext cx="7332663" cy="76835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spent listening to Radio</a:t>
            </a:r>
          </a:p>
        </p:txBody>
      </p:sp>
      <p:sp>
        <p:nvSpPr>
          <p:cNvPr id="164869" name="TextBox 12"/>
          <p:cNvSpPr txBox="1">
            <a:spLocks noChangeArrowheads="1"/>
          </p:cNvSpPr>
          <p:nvPr/>
        </p:nvSpPr>
        <p:spPr bwMode="auto">
          <a:xfrm>
            <a:off x="3400425" y="5370513"/>
            <a:ext cx="866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>
                <a:latin typeface="Calibri" pitchFamily="34" charset="0"/>
              </a:rPr>
              <a:t>Oct-11</a:t>
            </a:r>
            <a:endParaRPr lang="en-US">
              <a:latin typeface="Calibri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27738" y="2209800"/>
            <a:ext cx="2716212" cy="1131888"/>
            <a:chOff x="6027738" y="2209800"/>
            <a:chExt cx="2716212" cy="1131888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V="1">
              <a:off x="6027738" y="2554288"/>
              <a:ext cx="2716212" cy="787400"/>
            </a:xfrm>
            <a:prstGeom prst="curvedUpArrow">
              <a:avLst>
                <a:gd name="adj1" fmla="val 4088"/>
                <a:gd name="adj2" fmla="val 68992"/>
                <a:gd name="adj3" fmla="val 9861"/>
              </a:avLst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2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flipH="1">
              <a:off x="6553200" y="2209800"/>
              <a:ext cx="1447800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915988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cs typeface="+mn-cs"/>
                </a:rPr>
                <a:t>- 1 min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cs typeface="+mn-cs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133600" y="987425"/>
            <a:ext cx="6629400" cy="1450975"/>
            <a:chOff x="2133600" y="987576"/>
            <a:chExt cx="6629400" cy="1450822"/>
          </a:xfrm>
        </p:grpSpPr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 flipH="1">
              <a:off x="4241800" y="987576"/>
              <a:ext cx="1806575" cy="3079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915988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ZA" sz="2000" dirty="0">
                  <a:solidFill>
                    <a:schemeClr val="accent2">
                      <a:lumMod val="75000"/>
                    </a:schemeClr>
                  </a:solidFill>
                  <a:cs typeface="+mn-cs"/>
                </a:rPr>
                <a:t> - 10 </a:t>
              </a:r>
              <a:r>
                <a:rPr lang="en-ZA" sz="2000" dirty="0" err="1">
                  <a:solidFill>
                    <a:schemeClr val="accent2">
                      <a:lumMod val="75000"/>
                    </a:schemeClr>
                  </a:solidFill>
                  <a:cs typeface="+mn-cs"/>
                </a:rPr>
                <a:t>mins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cs typeface="+mn-cs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 flipV="1">
              <a:off x="2133600" y="1371710"/>
              <a:ext cx="6629400" cy="1066688"/>
            </a:xfrm>
            <a:prstGeom prst="curvedUpArrow">
              <a:avLst>
                <a:gd name="adj1" fmla="val 4088"/>
                <a:gd name="adj2" fmla="val 68992"/>
                <a:gd name="adj3" fmla="val 9861"/>
              </a:avLst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 typeface="Symbol" pitchFamily="18" charset="2"/>
              <a:buNone/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buFontTx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r>
              <a:rPr lang="en-ZA" sz="1700" b="1">
                <a:solidFill>
                  <a:srgbClr val="000000"/>
                </a:solidFill>
              </a:rPr>
              <a:t>Time Spent Listening  -  stable on the December release (1 minute lower)</a:t>
            </a:r>
            <a:endParaRPr lang="en-ZA" sz="1000" b="1">
              <a:solidFill>
                <a:srgbClr val="000000"/>
              </a:solidFill>
            </a:endParaRPr>
          </a:p>
          <a:p>
            <a:pPr marL="465138" indent="-465138">
              <a:lnSpc>
                <a:spcPct val="90000"/>
              </a:lnSpc>
              <a:buClr>
                <a:srgbClr val="FFFFFF"/>
              </a:buClr>
              <a:buSzPct val="75000"/>
              <a:tabLst>
                <a:tab pos="625475" algn="l"/>
                <a:tab pos="1520825" algn="l"/>
                <a:tab pos="2195513" algn="l"/>
                <a:tab pos="3243263" algn="l"/>
              </a:tabLst>
            </a:pPr>
            <a:r>
              <a:rPr lang="en-ZA" sz="1700" b="1">
                <a:solidFill>
                  <a:srgbClr val="000000"/>
                </a:solidFill>
              </a:rPr>
              <a:t>                                              -  10 minutes lower per day to year previous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295400" y="76200"/>
            <a:ext cx="6400800" cy="85413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eaLnBrk="0" fontAlgn="auto" hangingPunct="0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Summary …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447800"/>
            <a:ext cx="8975725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Symbol" pitchFamily="18" charset="2"/>
              <a:buNone/>
              <a:tabLst>
                <a:tab pos="625475" algn="l"/>
                <a:tab pos="1520825" algn="l"/>
                <a:tab pos="2195513" algn="l"/>
                <a:tab pos="3243263" algn="l"/>
              </a:tabLst>
              <a:defRPr/>
            </a:pPr>
            <a:endParaRPr lang="en-US" b="1" dirty="0">
              <a:solidFill>
                <a:sysClr val="windowText" lastClr="000000"/>
              </a:solidFill>
              <a:cs typeface="+mn-cs"/>
            </a:endParaRP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Tx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2974975" algn="l"/>
                <a:tab pos="3484563" algn="l"/>
                <a:tab pos="3717925" algn="l"/>
                <a:tab pos="3830638" algn="l"/>
                <a:tab pos="4119563" algn="l"/>
              </a:tabLst>
              <a:defRPr/>
            </a:pPr>
            <a:r>
              <a:rPr lang="en-ZA" sz="1700" b="1" dirty="0">
                <a:solidFill>
                  <a:sysClr val="windowText" lastClr="000000"/>
                </a:solidFill>
                <a:cs typeface="+mn-cs"/>
              </a:rPr>
              <a:t>Incidence of Radio listening   -  stable on the December release as well as							year previous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tabLst>
                <a:tab pos="625475" algn="l"/>
                <a:tab pos="1520825" algn="l"/>
                <a:tab pos="2195513" algn="l"/>
                <a:tab pos="2974975" algn="l"/>
                <a:tab pos="3484563" algn="l"/>
                <a:tab pos="3717925" algn="l"/>
                <a:tab pos="3830638" algn="l"/>
                <a:tab pos="4119563" algn="l"/>
              </a:tabLst>
              <a:defRPr/>
            </a:pPr>
            <a:endParaRPr lang="en-ZA" sz="1200" b="1" dirty="0">
              <a:solidFill>
                <a:sysClr val="windowText" lastClr="000000"/>
              </a:solidFill>
              <a:cs typeface="+mn-cs"/>
            </a:endParaRP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Tx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2454275" algn="l"/>
                <a:tab pos="2974975" algn="l"/>
                <a:tab pos="3830638" algn="l"/>
                <a:tab pos="4119563" algn="l"/>
              </a:tabLst>
              <a:defRPr/>
            </a:pPr>
            <a:r>
              <a:rPr lang="en-ZA" sz="1700" b="1" dirty="0">
                <a:solidFill>
                  <a:sysClr val="windowText" lastClr="000000"/>
                </a:solidFill>
                <a:cs typeface="+mn-cs"/>
              </a:rPr>
              <a:t>Listening levels 	-  	identical levels emerge to the December release					-	higher levels emerged for Sunday afternoons compared 					to year previous								-	lower levels emerged for Saturday and Sunday evenings 					compared to year previous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Tx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2454275" algn="l"/>
                <a:tab pos="2974975" algn="l"/>
                <a:tab pos="3830638" algn="l"/>
                <a:tab pos="4119563" algn="l"/>
              </a:tabLst>
              <a:defRPr/>
            </a:pPr>
            <a:endParaRPr lang="en-ZA" sz="1100" b="1" dirty="0">
              <a:solidFill>
                <a:sysClr val="windowText" lastClr="000000"/>
              </a:solidFill>
              <a:cs typeface="+mn-cs"/>
            </a:endParaRP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Tx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2454275" algn="l"/>
                <a:tab pos="2974975" algn="l"/>
                <a:tab pos="3830638" algn="l"/>
                <a:tab pos="4119563" algn="l"/>
              </a:tabLst>
              <a:defRPr/>
            </a:pPr>
            <a:r>
              <a:rPr lang="en-ZA" sz="1700" b="1" dirty="0">
                <a:solidFill>
                  <a:sysClr val="windowText" lastClr="000000"/>
                </a:solidFill>
                <a:cs typeface="+mn-cs"/>
              </a:rPr>
              <a:t>Listeners continue to listen to an average of 2.1 stations a week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tabLst>
                <a:tab pos="625475" algn="l"/>
                <a:tab pos="1520825" algn="l"/>
                <a:tab pos="2195513" algn="l"/>
                <a:tab pos="2454275" algn="l"/>
                <a:tab pos="2974975" algn="l"/>
                <a:tab pos="3830638" algn="l"/>
                <a:tab pos="4119563" algn="l"/>
              </a:tabLst>
              <a:defRPr/>
            </a:pPr>
            <a:endParaRPr lang="en-ZA" sz="1100" b="1" dirty="0">
              <a:solidFill>
                <a:sysClr val="windowText" lastClr="000000"/>
              </a:solidFill>
              <a:cs typeface="+mn-cs"/>
            </a:endParaRP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Tx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2454275" algn="l"/>
                <a:tab pos="2974975" algn="l"/>
                <a:tab pos="3830638" algn="l"/>
                <a:tab pos="4119563" algn="l"/>
              </a:tabLst>
              <a:defRPr/>
            </a:pPr>
            <a:r>
              <a:rPr lang="en-ZA" sz="1700" b="1" dirty="0">
                <a:solidFill>
                  <a:sysClr val="windowText" lastClr="000000"/>
                </a:solidFill>
                <a:cs typeface="+mn-cs"/>
              </a:rPr>
              <a:t>Profiles of listeners by gender and age remain comparable period-on-period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tabLst>
                <a:tab pos="625475" algn="l"/>
                <a:tab pos="1520825" algn="l"/>
                <a:tab pos="2195513" algn="l"/>
                <a:tab pos="2454275" algn="l"/>
                <a:tab pos="2974975" algn="l"/>
                <a:tab pos="3830638" algn="l"/>
                <a:tab pos="4119563" algn="l"/>
              </a:tabLst>
              <a:defRPr/>
            </a:pPr>
            <a:endParaRPr lang="en-ZA" sz="1700" b="1" dirty="0">
              <a:solidFill>
                <a:sysClr val="windowText" lastClr="000000"/>
              </a:solidFill>
              <a:cs typeface="+mn-cs"/>
            </a:endParaRP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Tx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2454275" algn="l"/>
                <a:tab pos="2974975" algn="l"/>
                <a:tab pos="3830638" algn="l"/>
                <a:tab pos="4119563" algn="l"/>
              </a:tabLst>
              <a:defRPr/>
            </a:pPr>
            <a:r>
              <a:rPr lang="en-ZA" sz="1700" b="1" dirty="0">
                <a:solidFill>
                  <a:sysClr val="windowText" lastClr="000000"/>
                </a:solidFill>
                <a:cs typeface="+mn-cs"/>
              </a:rPr>
              <a:t>Coloured listeners have grown across the year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tabLst>
                <a:tab pos="625475" algn="l"/>
                <a:tab pos="1520825" algn="l"/>
                <a:tab pos="2195513" algn="l"/>
                <a:tab pos="2454275" algn="l"/>
                <a:tab pos="2974975" algn="l"/>
                <a:tab pos="3830638" algn="l"/>
                <a:tab pos="4119563" algn="l"/>
              </a:tabLst>
              <a:defRPr/>
            </a:pPr>
            <a:endParaRPr lang="en-ZA" sz="1050" b="1" dirty="0">
              <a:solidFill>
                <a:sysClr val="windowText" lastClr="000000"/>
              </a:solidFill>
              <a:cs typeface="+mn-cs"/>
            </a:endParaRP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Tx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2454275" algn="l"/>
                <a:tab pos="2974975" algn="l"/>
                <a:tab pos="3830638" algn="l"/>
                <a:tab pos="4119563" algn="l"/>
              </a:tabLst>
              <a:defRPr/>
            </a:pPr>
            <a:r>
              <a:rPr lang="en-ZA" sz="1700" b="1" dirty="0">
                <a:solidFill>
                  <a:sysClr val="windowText" lastClr="000000"/>
                </a:solidFill>
                <a:cs typeface="+mn-cs"/>
              </a:rPr>
              <a:t>Compared to year previous, LSM</a:t>
            </a:r>
            <a:r>
              <a:rPr lang="en-ZA" sz="1700" b="1" baseline="30000" dirty="0">
                <a:solidFill>
                  <a:sysClr val="windowText" lastClr="000000"/>
                </a:solidFill>
                <a:cs typeface="+mn-cs"/>
              </a:rPr>
              <a:t>®</a:t>
            </a:r>
            <a:r>
              <a:rPr lang="en-ZA" sz="1700" b="1" dirty="0">
                <a:solidFill>
                  <a:sysClr val="windowText" lastClr="000000"/>
                </a:solidFill>
                <a:cs typeface="+mn-cs"/>
              </a:rPr>
              <a:t> 2 and 4 listeners have decreased with growth in groups 6 and 7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Tx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2454275" algn="l"/>
                <a:tab pos="2974975" algn="l"/>
                <a:tab pos="3830638" algn="l"/>
                <a:tab pos="4119563" algn="l"/>
              </a:tabLst>
              <a:defRPr/>
            </a:pPr>
            <a:endParaRPr lang="en-ZA" b="1" dirty="0">
              <a:solidFill>
                <a:sysClr val="windowText" lastClr="000000"/>
              </a:solidFill>
              <a:cs typeface="+mn-cs"/>
            </a:endParaRP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Tx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2454275" algn="l"/>
                <a:tab pos="2974975" algn="l"/>
                <a:tab pos="3830638" algn="l"/>
                <a:tab pos="4119563" algn="l"/>
              </a:tabLst>
              <a:defRPr/>
            </a:pPr>
            <a:endParaRPr lang="en-ZA" b="1" dirty="0">
              <a:solidFill>
                <a:sysClr val="windowText" lastClr="000000"/>
              </a:solidFill>
              <a:cs typeface="+mn-cs"/>
            </a:endParaRP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  <a:defRPr/>
            </a:pPr>
            <a:endParaRPr lang="en-ZA" b="1" dirty="0">
              <a:solidFill>
                <a:sysClr val="windowText" lastClr="000000"/>
              </a:solidFill>
              <a:cs typeface="+mn-cs"/>
            </a:endParaRP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Symbol" pitchFamily="18" charset="2"/>
              <a:buBlip>
                <a:blip r:embed="rId3"/>
              </a:buBlip>
              <a:tabLst>
                <a:tab pos="625475" algn="l"/>
                <a:tab pos="1520825" algn="l"/>
                <a:tab pos="2195513" algn="l"/>
                <a:tab pos="3243263" algn="l"/>
              </a:tabLst>
              <a:defRPr/>
            </a:pPr>
            <a:endParaRPr lang="en-US" b="1" dirty="0">
              <a:solidFill>
                <a:sysClr val="windowText" lastClr="000000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12900" y="873125"/>
          <a:ext cx="4633913" cy="6143625"/>
        </p:xfrm>
        <a:graphic>
          <a:graphicData uri="http://schemas.openxmlformats.org/presentationml/2006/ole">
            <p:oleObj spid="_x0000_s45058" name="Worksheet" r:id="rId3" imgW="4848225" imgH="6419850" progId="Excel.Sheet.8">
              <p:embed/>
            </p:oleObj>
          </a:graphicData>
        </a:graphic>
      </p:graphicFrame>
      <p:sp>
        <p:nvSpPr>
          <p:cNvPr id="1217539" name="AutoShape 3"/>
          <p:cNvSpPr>
            <a:spLocks/>
          </p:cNvSpPr>
          <p:nvPr/>
        </p:nvSpPr>
        <p:spPr bwMode="auto">
          <a:xfrm>
            <a:off x="6051550" y="1816100"/>
            <a:ext cx="561975" cy="2189163"/>
          </a:xfrm>
          <a:prstGeom prst="rightBrace">
            <a:avLst>
              <a:gd name="adj1" fmla="val 32462"/>
              <a:gd name="adj2" fmla="val 491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17540" name="AutoShape 4"/>
          <p:cNvSpPr>
            <a:spLocks/>
          </p:cNvSpPr>
          <p:nvPr/>
        </p:nvSpPr>
        <p:spPr bwMode="auto">
          <a:xfrm>
            <a:off x="6051550" y="4092575"/>
            <a:ext cx="561975" cy="1992313"/>
          </a:xfrm>
          <a:prstGeom prst="rightBrace">
            <a:avLst>
              <a:gd name="adj1" fmla="val 29543"/>
              <a:gd name="adj2" fmla="val 491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023100" y="2543175"/>
            <a:ext cx="18923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/>
              <a:t>with July-Dec 11 small urban/rural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075488" y="4718050"/>
            <a:ext cx="1916112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/>
              <a:t>with Jan-June 12 small urban/rural</a:t>
            </a:r>
          </a:p>
        </p:txBody>
      </p:sp>
      <p:sp>
        <p:nvSpPr>
          <p:cNvPr id="1217546" name="AutoShape 10"/>
          <p:cNvSpPr>
            <a:spLocks noChangeArrowheads="1"/>
          </p:cNvSpPr>
          <p:nvPr/>
        </p:nvSpPr>
        <p:spPr bwMode="auto">
          <a:xfrm>
            <a:off x="2667000" y="0"/>
            <a:ext cx="3975828" cy="783193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Schedule for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2012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9" name="AutoShape 3"/>
          <p:cNvSpPr>
            <a:spLocks noChangeArrowheads="1"/>
          </p:cNvSpPr>
          <p:nvPr/>
        </p:nvSpPr>
        <p:spPr bwMode="auto">
          <a:xfrm>
            <a:off x="1843088" y="750510"/>
            <a:ext cx="5545137" cy="4431090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Next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SAARF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RAMS</a:t>
            </a:r>
            <a:r>
              <a:rPr lang="en-US" sz="40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®</a:t>
            </a:r>
          </a:p>
          <a:p>
            <a:pPr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Presentation </a:t>
            </a:r>
          </a:p>
          <a:p>
            <a:pPr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Jhb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 May 2012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Text Box 22"/>
          <p:cNvSpPr txBox="1">
            <a:spLocks noChangeArrowheads="1"/>
          </p:cNvSpPr>
          <p:nvPr/>
        </p:nvSpPr>
        <p:spPr bwMode="auto">
          <a:xfrm>
            <a:off x="5592763" y="6578600"/>
            <a:ext cx="35194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  <a:latin typeface="Calibri" pitchFamily="34" charset="0"/>
              </a:rPr>
              <a:t>Confidential &amp; Proprietary </a:t>
            </a:r>
            <a:r>
              <a:rPr lang="en-US" sz="80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US" sz="8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800">
                <a:solidFill>
                  <a:srgbClr val="FFFFFF"/>
                </a:solidFill>
                <a:latin typeface="Calibri" pitchFamily="34" charset="0"/>
              </a:rPr>
              <a:t>Copyright © 2007 The Nielsen Company</a:t>
            </a:r>
          </a:p>
        </p:txBody>
      </p:sp>
      <p:sp>
        <p:nvSpPr>
          <p:cNvPr id="331794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95939" name="Picture 1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9200" y="293688"/>
            <a:ext cx="4211638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0" name="Picture 30" descr="Nielsen_light blue for p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0325" y="4367213"/>
            <a:ext cx="42005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1807" name="AutoShape 31"/>
          <p:cNvSpPr>
            <a:spLocks noChangeArrowheads="1"/>
          </p:cNvSpPr>
          <p:nvPr/>
        </p:nvSpPr>
        <p:spPr bwMode="auto">
          <a:xfrm>
            <a:off x="1844675" y="2743200"/>
            <a:ext cx="5622925" cy="1077913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Thank you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4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97986" name="Text Box 6"/>
          <p:cNvSpPr txBox="1">
            <a:spLocks noChangeArrowheads="1"/>
          </p:cNvSpPr>
          <p:nvPr/>
        </p:nvSpPr>
        <p:spPr bwMode="auto">
          <a:xfrm>
            <a:off x="657225" y="4254500"/>
            <a:ext cx="820896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55663" algn="l"/>
                <a:tab pos="1089025" algn="l"/>
              </a:tabLst>
            </a:pPr>
            <a:r>
              <a:rPr lang="en-US" sz="2400"/>
              <a:t>Note:  	The following charts have been rebased on 			Diary Keepers in KwaZulu-Natal Only.</a:t>
            </a:r>
          </a:p>
        </p:txBody>
      </p:sp>
      <p:sp>
        <p:nvSpPr>
          <p:cNvPr id="1089544" name="AutoShape 8"/>
          <p:cNvSpPr>
            <a:spLocks noChangeArrowheads="1"/>
          </p:cNvSpPr>
          <p:nvPr/>
        </p:nvSpPr>
        <p:spPr bwMode="auto">
          <a:xfrm>
            <a:off x="1116013" y="1936968"/>
            <a:ext cx="6883400" cy="1339632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KwaZulu-Natal</a:t>
            </a:r>
            <a:endParaRPr lang="en-US" sz="7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52400" y="1524000"/>
          <a:ext cx="8839201" cy="41846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97725"/>
                <a:gridCol w="249072"/>
                <a:gridCol w="1056361"/>
                <a:gridCol w="225290"/>
                <a:gridCol w="1051354"/>
                <a:gridCol w="225290"/>
                <a:gridCol w="904916"/>
                <a:gridCol w="829193"/>
              </a:tblGrid>
              <a:tr h="3794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2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284163" algn="l"/>
                        </a:tabLst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NEWS COMMUNITY 	RADIO (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GNCR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2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Highway 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101.5fm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HINDVANI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37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ICORA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37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IMBOKODO 96.8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31">
                <a:tc>
                  <a:txBody>
                    <a:bodyPr/>
                    <a:lstStyle/>
                    <a:p>
                      <a:r>
                        <a:rPr kumimoji="0" lang="en-ZA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Inanda</a:t>
                      </a: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88.4 fm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228600" y="98441"/>
            <a:ext cx="8698175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KwaZulu-Natal -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KwaZulu-Natal)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72200" y="106680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412470"/>
          <a:ext cx="8863647" cy="43025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033145"/>
                <a:gridCol w="228600"/>
                <a:gridCol w="842010"/>
                <a:gridCol w="841375"/>
              </a:tblGrid>
              <a:tr h="4402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9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Izwi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IoMzansi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98.0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91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Maputaland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	107.6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91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Newcastle Community Radio 	Station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8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KHWEZI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8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Radio Sunny South 97.0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228600" y="37481"/>
            <a:ext cx="8698175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KwaZulu-Natal - 2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KwaZulu-Natal)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018204" y="98044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7772400" y="2409825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  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Text Box 410"/>
          <p:cNvSpPr txBox="1">
            <a:spLocks noChangeArrowheads="1"/>
          </p:cNvSpPr>
          <p:nvPr/>
        </p:nvSpPr>
        <p:spPr bwMode="auto">
          <a:xfrm>
            <a:off x="3459163" y="5853113"/>
            <a:ext cx="472440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      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+mn-cs"/>
                <a:sym typeface="Wingdings" pitchFamily="2" charset="2"/>
              </a:rPr>
              <a:t>Significantly up on Feb 11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  <a:sym typeface="Wingdings" pitchFamily="2" charset="2"/>
            </a:endParaRPr>
          </a:p>
        </p:txBody>
      </p:sp>
      <p:sp>
        <p:nvSpPr>
          <p:cNvPr id="302090" name="Rectangle 17"/>
          <p:cNvSpPr>
            <a:spLocks noChangeArrowheads="1"/>
          </p:cNvSpPr>
          <p:nvPr/>
        </p:nvSpPr>
        <p:spPr bwMode="auto">
          <a:xfrm>
            <a:off x="3535363" y="578326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50800" y="1600200"/>
          <a:ext cx="9009061" cy="39736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43400"/>
                <a:gridCol w="243905"/>
                <a:gridCol w="1084302"/>
                <a:gridCol w="232350"/>
                <a:gridCol w="1084302"/>
                <a:gridCol w="232350"/>
                <a:gridCol w="780391"/>
                <a:gridCol w="1008061"/>
              </a:tblGrid>
              <a:tr h="4453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3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89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Siyathuthuka</a:t>
                      </a:r>
                      <a:r>
                        <a:rPr kumimoji="0" lang="en-Z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FM 97.6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787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Ubuhlebeshowe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Community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	Radio (Zululand Fm) 97.0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787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UMGUNGUNDLOVU COMMUNITY 	RADIO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U107.6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FM)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48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Vibe Fm 94.7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45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Community – KwaZulu-Natal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1 199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228600" y="98441"/>
            <a:ext cx="8698175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KwaZulu-Natal - 3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KwaZulu-Natal)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172200" y="105792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06178" name="Text Box 6"/>
          <p:cNvSpPr txBox="1">
            <a:spLocks noChangeArrowheads="1"/>
          </p:cNvSpPr>
          <p:nvPr/>
        </p:nvSpPr>
        <p:spPr bwMode="auto">
          <a:xfrm>
            <a:off x="657225" y="4254500"/>
            <a:ext cx="820896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55663" algn="l"/>
                <a:tab pos="1089025" algn="l"/>
              </a:tabLst>
            </a:pPr>
            <a:r>
              <a:rPr lang="en-US" sz="2400"/>
              <a:t>Note:  	The following charts have been rebased on 			Diary Keepers in Western Cape Only.</a:t>
            </a:r>
          </a:p>
        </p:txBody>
      </p:sp>
      <p:sp>
        <p:nvSpPr>
          <p:cNvPr id="1085449" name="AutoShape 9"/>
          <p:cNvSpPr>
            <a:spLocks noChangeArrowheads="1"/>
          </p:cNvSpPr>
          <p:nvPr/>
        </p:nvSpPr>
        <p:spPr bwMode="auto">
          <a:xfrm>
            <a:off x="1162050" y="2031885"/>
            <a:ext cx="6754813" cy="1092315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Western </a:t>
            </a: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741719"/>
          <a:ext cx="8863647" cy="36237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7400"/>
                <a:gridCol w="841375"/>
              </a:tblGrid>
              <a:tr h="3794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Bush Radio 89.5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2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Eden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Fine Music Radio 101.3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21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FRANSCHHOEK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87.6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mc90.3fm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381000" y="98441"/>
            <a:ext cx="8621069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Western Cape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- 1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Western Cape)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172200" y="114300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913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50800" y="635000"/>
          <a:ext cx="9245600" cy="5283200"/>
        </p:xfrm>
        <a:graphic>
          <a:graphicData uri="http://schemas.openxmlformats.org/presentationml/2006/ole">
            <p:oleObj spid="_x0000_s166913" r:id="rId4" imgW="9242337" imgH="5285690" progId="Excel.Chart.8">
              <p:embed/>
            </p:oleObj>
          </a:graphicData>
        </a:graphic>
      </p:graphicFrame>
      <p:sp>
        <p:nvSpPr>
          <p:cNvPr id="166914" name="Text Box 3"/>
          <p:cNvSpPr txBox="1">
            <a:spLocks noChangeArrowheads="1"/>
          </p:cNvSpPr>
          <p:nvPr/>
        </p:nvSpPr>
        <p:spPr bwMode="auto">
          <a:xfrm rot="-5390885">
            <a:off x="69056" y="2639219"/>
            <a:ext cx="436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%</a:t>
            </a:r>
            <a:endParaRPr lang="en-US" sz="1100"/>
          </a:p>
        </p:txBody>
      </p:sp>
      <p:sp>
        <p:nvSpPr>
          <p:cNvPr id="1394721" name="AutoShape 33"/>
          <p:cNvSpPr>
            <a:spLocks noChangeArrowheads="1"/>
          </p:cNvSpPr>
          <p:nvPr/>
        </p:nvSpPr>
        <p:spPr bwMode="auto">
          <a:xfrm>
            <a:off x="2895600" y="146050"/>
            <a:ext cx="3889375" cy="76835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Radio listening</a:t>
            </a:r>
          </a:p>
        </p:txBody>
      </p:sp>
      <p:sp>
        <p:nvSpPr>
          <p:cNvPr id="166918" name="Text Box 4"/>
          <p:cNvSpPr txBox="1">
            <a:spLocks noChangeArrowheads="1"/>
          </p:cNvSpPr>
          <p:nvPr/>
        </p:nvSpPr>
        <p:spPr bwMode="auto">
          <a:xfrm>
            <a:off x="1752600" y="5495925"/>
            <a:ext cx="65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ZA" sz="1200" b="1"/>
              <a:t>29 974</a:t>
            </a:r>
            <a:endParaRPr lang="en-US" sz="1200" b="1"/>
          </a:p>
        </p:txBody>
      </p:sp>
      <p:sp>
        <p:nvSpPr>
          <p:cNvPr id="166919" name="Text Box 5"/>
          <p:cNvSpPr txBox="1">
            <a:spLocks noChangeArrowheads="1"/>
          </p:cNvSpPr>
          <p:nvPr/>
        </p:nvSpPr>
        <p:spPr bwMode="auto">
          <a:xfrm>
            <a:off x="5562600" y="5495925"/>
            <a:ext cx="728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22 061</a:t>
            </a:r>
          </a:p>
        </p:txBody>
      </p:sp>
      <p:sp>
        <p:nvSpPr>
          <p:cNvPr id="166920" name="Text Box 6"/>
          <p:cNvSpPr txBox="1">
            <a:spLocks noChangeArrowheads="1"/>
          </p:cNvSpPr>
          <p:nvPr/>
        </p:nvSpPr>
        <p:spPr bwMode="auto">
          <a:xfrm>
            <a:off x="7391400" y="5489575"/>
            <a:ext cx="93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22 038</a:t>
            </a:r>
          </a:p>
        </p:txBody>
      </p:sp>
      <p:sp>
        <p:nvSpPr>
          <p:cNvPr id="166921" name="Text Box 8"/>
          <p:cNvSpPr txBox="1">
            <a:spLocks noChangeArrowheads="1"/>
          </p:cNvSpPr>
          <p:nvPr/>
        </p:nvSpPr>
        <p:spPr bwMode="auto">
          <a:xfrm>
            <a:off x="3692525" y="5486400"/>
            <a:ext cx="652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23 229</a:t>
            </a:r>
          </a:p>
        </p:txBody>
      </p:sp>
      <p:sp>
        <p:nvSpPr>
          <p:cNvPr id="166922" name="Text Box 7"/>
          <p:cNvSpPr txBox="1">
            <a:spLocks noChangeArrowheads="1"/>
          </p:cNvSpPr>
          <p:nvPr/>
        </p:nvSpPr>
        <p:spPr bwMode="auto">
          <a:xfrm>
            <a:off x="609600" y="5495925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/>
              <a:t>’000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609600"/>
            <a:ext cx="533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924" name="TextBox 15"/>
          <p:cNvSpPr txBox="1">
            <a:spLocks noChangeArrowheads="1"/>
          </p:cNvSpPr>
          <p:nvPr/>
        </p:nvSpPr>
        <p:spPr bwMode="auto">
          <a:xfrm>
            <a:off x="5583238" y="12954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C00000"/>
                </a:solidFill>
                <a:latin typeface="Calibri" pitchFamily="34" charset="0"/>
              </a:rPr>
              <a:t>Kimb</a:t>
            </a:r>
          </a:p>
        </p:txBody>
      </p:sp>
      <p:sp>
        <p:nvSpPr>
          <p:cNvPr id="166925" name="AutoShape 9"/>
          <p:cNvSpPr>
            <a:spLocks noChangeArrowheads="1"/>
          </p:cNvSpPr>
          <p:nvPr/>
        </p:nvSpPr>
        <p:spPr bwMode="auto">
          <a:xfrm>
            <a:off x="5507038" y="1371600"/>
            <a:ext cx="106362" cy="136525"/>
          </a:xfrm>
          <a:prstGeom prst="upArrow">
            <a:avLst>
              <a:gd name="adj1" fmla="val 50000"/>
              <a:gd name="adj2" fmla="val 3209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166926" name="AutoShape 10"/>
          <p:cNvSpPr>
            <a:spLocks noChangeArrowheads="1"/>
          </p:cNvSpPr>
          <p:nvPr/>
        </p:nvSpPr>
        <p:spPr bwMode="auto">
          <a:xfrm>
            <a:off x="5499100" y="1676400"/>
            <a:ext cx="109538" cy="136525"/>
          </a:xfrm>
          <a:prstGeom prst="downArrow">
            <a:avLst>
              <a:gd name="adj1" fmla="val 50000"/>
              <a:gd name="adj2" fmla="val 31154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166927" name="TextBox 15"/>
          <p:cNvSpPr txBox="1">
            <a:spLocks noChangeArrowheads="1"/>
          </p:cNvSpPr>
          <p:nvPr/>
        </p:nvSpPr>
        <p:spPr bwMode="auto">
          <a:xfrm>
            <a:off x="5575300" y="1600200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Metros</a:t>
            </a:r>
          </a:p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Dbn</a:t>
            </a:r>
          </a:p>
        </p:txBody>
      </p:sp>
      <p:sp>
        <p:nvSpPr>
          <p:cNvPr id="166928" name="AutoShape 10"/>
          <p:cNvSpPr>
            <a:spLocks noChangeArrowheads="1"/>
          </p:cNvSpPr>
          <p:nvPr/>
        </p:nvSpPr>
        <p:spPr bwMode="auto">
          <a:xfrm>
            <a:off x="7480300" y="1673225"/>
            <a:ext cx="109538" cy="136525"/>
          </a:xfrm>
          <a:prstGeom prst="downArrow">
            <a:avLst>
              <a:gd name="adj1" fmla="val 50000"/>
              <a:gd name="adj2" fmla="val 31154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166929" name="TextBox 15"/>
          <p:cNvSpPr txBox="1">
            <a:spLocks noChangeArrowheads="1"/>
          </p:cNvSpPr>
          <p:nvPr/>
        </p:nvSpPr>
        <p:spPr bwMode="auto">
          <a:xfrm>
            <a:off x="7556500" y="1597025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Pmb</a:t>
            </a:r>
          </a:p>
        </p:txBody>
      </p:sp>
      <p:sp>
        <p:nvSpPr>
          <p:cNvPr id="166930" name="AutoShape 10"/>
          <p:cNvSpPr>
            <a:spLocks noChangeArrowheads="1"/>
          </p:cNvSpPr>
          <p:nvPr/>
        </p:nvSpPr>
        <p:spPr bwMode="auto">
          <a:xfrm>
            <a:off x="1905000" y="1676400"/>
            <a:ext cx="109538" cy="136525"/>
          </a:xfrm>
          <a:prstGeom prst="downArrow">
            <a:avLst>
              <a:gd name="adj1" fmla="val 50000"/>
              <a:gd name="adj2" fmla="val 31154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166931" name="TextBox 15"/>
          <p:cNvSpPr txBox="1">
            <a:spLocks noChangeArrowheads="1"/>
          </p:cNvSpPr>
          <p:nvPr/>
        </p:nvSpPr>
        <p:spPr bwMode="auto">
          <a:xfrm>
            <a:off x="1981200" y="16002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b="1">
                <a:solidFill>
                  <a:srgbClr val="376092"/>
                </a:solidFill>
                <a:latin typeface="Calibri" pitchFamily="34" charset="0"/>
              </a:rPr>
              <a:t>Dbn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52400" y="1752600"/>
          <a:ext cx="8863647" cy="35385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7400"/>
                <a:gridCol w="841375"/>
              </a:tblGrid>
              <a:tr h="4129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99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66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MFM 92.6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33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786/The Voice of the Cape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77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Atlantis 107.9 (RAFM)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CCFM 107.5 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GAMKALAND 87.6fm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381000" y="98441"/>
            <a:ext cx="8621069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Western Cape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Western Cape)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72200" y="114300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sp>
        <p:nvSpPr>
          <p:cNvPr id="8" name="Text Box 410"/>
          <p:cNvSpPr txBox="1">
            <a:spLocks noChangeArrowheads="1"/>
          </p:cNvSpPr>
          <p:nvPr/>
        </p:nvSpPr>
        <p:spPr bwMode="auto">
          <a:xfrm>
            <a:off x="3962400" y="5673725"/>
            <a:ext cx="2133600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Significantly down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on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Dec 11</a:t>
            </a:r>
          </a:p>
        </p:txBody>
      </p:sp>
      <p:sp>
        <p:nvSpPr>
          <p:cNvPr id="310281" name="AutoShape 10"/>
          <p:cNvSpPr>
            <a:spLocks noChangeArrowheads="1"/>
          </p:cNvSpPr>
          <p:nvPr/>
        </p:nvSpPr>
        <p:spPr bwMode="auto">
          <a:xfrm>
            <a:off x="8026400" y="3348038"/>
            <a:ext cx="109538" cy="136525"/>
          </a:xfrm>
          <a:prstGeom prst="downArrow">
            <a:avLst>
              <a:gd name="adj1" fmla="val 50000"/>
              <a:gd name="adj2" fmla="val 31165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  <p:sp>
        <p:nvSpPr>
          <p:cNvPr id="310282" name="AutoShape 10"/>
          <p:cNvSpPr>
            <a:spLocks noChangeArrowheads="1"/>
          </p:cNvSpPr>
          <p:nvPr/>
        </p:nvSpPr>
        <p:spPr bwMode="auto">
          <a:xfrm>
            <a:off x="3921125" y="5730875"/>
            <a:ext cx="92075" cy="119063"/>
          </a:xfrm>
          <a:prstGeom prst="downArrow">
            <a:avLst>
              <a:gd name="adj1" fmla="val 50000"/>
              <a:gd name="adj2" fmla="val 30993"/>
            </a:avLst>
          </a:prstGeom>
          <a:solidFill>
            <a:srgbClr val="376092"/>
          </a:soli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11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88583" y="1600200"/>
          <a:ext cx="8953817" cy="4038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3590"/>
                <a:gridCol w="935355"/>
              </a:tblGrid>
              <a:tr h="37158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5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HELDERBERG 93.6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92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KC 107.7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Namakwaland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93.4Fm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118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Tygerberg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104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West Coast 92.3fm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2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SUIDKAAP STEREO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381000" y="98441"/>
            <a:ext cx="8621069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Western Cape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Western Cape)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72200" y="106680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sp>
        <p:nvSpPr>
          <p:cNvPr id="312328" name="Rectangle 5"/>
          <p:cNvSpPr>
            <a:spLocks noChangeArrowheads="1"/>
          </p:cNvSpPr>
          <p:nvPr/>
        </p:nvSpPr>
        <p:spPr bwMode="auto">
          <a:xfrm>
            <a:off x="7751763" y="3541713"/>
            <a:ext cx="53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  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10"/>
          <p:cNvSpPr txBox="1">
            <a:spLocks noChangeArrowheads="1"/>
          </p:cNvSpPr>
          <p:nvPr/>
        </p:nvSpPr>
        <p:spPr bwMode="auto">
          <a:xfrm>
            <a:off x="3962400" y="5761038"/>
            <a:ext cx="213360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      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+mn-cs"/>
                <a:sym typeface="Wingdings" pitchFamily="2" charset="2"/>
              </a:rPr>
              <a:t>Significantly up on Feb 11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  <a:sym typeface="Wingdings" pitchFamily="2" charset="2"/>
            </a:endParaRPr>
          </a:p>
        </p:txBody>
      </p:sp>
      <p:sp>
        <p:nvSpPr>
          <p:cNvPr id="312330" name="Rectangle 7"/>
          <p:cNvSpPr>
            <a:spLocks noChangeArrowheads="1"/>
          </p:cNvSpPr>
          <p:nvPr/>
        </p:nvSpPr>
        <p:spPr bwMode="auto">
          <a:xfrm>
            <a:off x="4038600" y="5680075"/>
            <a:ext cx="30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12331" name="Rectangle 8"/>
          <p:cNvSpPr>
            <a:spLocks noChangeArrowheads="1"/>
          </p:cNvSpPr>
          <p:nvPr/>
        </p:nvSpPr>
        <p:spPr bwMode="auto">
          <a:xfrm>
            <a:off x="7742238" y="4573588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  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84"/>
          <p:cNvGraphicFramePr>
            <a:graphicFrameLocks noGrp="1"/>
          </p:cNvGraphicFramePr>
          <p:nvPr/>
        </p:nvGraphicFramePr>
        <p:xfrm>
          <a:off x="58103" y="1645920"/>
          <a:ext cx="8953817" cy="35598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3590"/>
                <a:gridCol w="935355"/>
              </a:tblGrid>
              <a:tr h="37158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58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28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UCT Radio 104.5FM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28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11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Whale Coast FM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5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Zibonele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	(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98.2fm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28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Community – Western Cape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1 258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1371"/>
          <p:cNvSpPr>
            <a:spLocks noChangeArrowheads="1"/>
          </p:cNvSpPr>
          <p:nvPr/>
        </p:nvSpPr>
        <p:spPr bwMode="auto">
          <a:xfrm>
            <a:off x="381000" y="98441"/>
            <a:ext cx="8621069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Western Cape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Western Cape)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172200" y="106680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grpSp>
        <p:nvGrpSpPr>
          <p:cNvPr id="314376" name="Group 677"/>
          <p:cNvGrpSpPr>
            <a:grpSpLocks/>
          </p:cNvGrpSpPr>
          <p:nvPr/>
        </p:nvGrpSpPr>
        <p:grpSpPr bwMode="auto">
          <a:xfrm>
            <a:off x="112713" y="5867400"/>
            <a:ext cx="3697287" cy="519113"/>
            <a:chOff x="19" y="3630"/>
            <a:chExt cx="2329" cy="327"/>
          </a:xfrm>
        </p:grpSpPr>
        <p:sp>
          <p:nvSpPr>
            <p:cNvPr id="7" name="Rectangle 678"/>
            <p:cNvSpPr>
              <a:spLocks noChangeArrowheads="1"/>
            </p:cNvSpPr>
            <p:nvPr/>
          </p:nvSpPr>
          <p:spPr bwMode="auto">
            <a:xfrm>
              <a:off x="141" y="3657"/>
              <a:ext cx="2207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Large Urban data only</a:t>
              </a:r>
            </a:p>
          </p:txBody>
        </p:sp>
        <p:sp>
          <p:nvSpPr>
            <p:cNvPr id="8" name="Rectangle 679"/>
            <p:cNvSpPr>
              <a:spLocks noChangeArrowheads="1"/>
            </p:cNvSpPr>
            <p:nvPr/>
          </p:nvSpPr>
          <p:spPr bwMode="auto">
            <a:xfrm>
              <a:off x="19" y="3630"/>
              <a:ext cx="203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DADF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9" name="Rectangle 1015"/>
          <p:cNvSpPr>
            <a:spLocks noChangeArrowheads="1"/>
          </p:cNvSpPr>
          <p:nvPr/>
        </p:nvSpPr>
        <p:spPr bwMode="auto">
          <a:xfrm>
            <a:off x="5316538" y="3443288"/>
            <a:ext cx="322262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3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27429" name="Rectangle 5"/>
          <p:cNvSpPr>
            <a:spLocks noChangeArrowheads="1"/>
          </p:cNvSpPr>
          <p:nvPr/>
        </p:nvSpPr>
        <p:spPr bwMode="auto">
          <a:xfrm>
            <a:off x="323850" y="2452688"/>
            <a:ext cx="840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6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15395" name="Text Box 6"/>
          <p:cNvSpPr txBox="1">
            <a:spLocks noChangeArrowheads="1"/>
          </p:cNvSpPr>
          <p:nvPr/>
        </p:nvSpPr>
        <p:spPr bwMode="auto">
          <a:xfrm>
            <a:off x="657225" y="4254500"/>
            <a:ext cx="820896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55663" algn="l"/>
                <a:tab pos="1089025" algn="l"/>
              </a:tabLst>
            </a:pPr>
            <a:r>
              <a:rPr lang="en-US" sz="2400"/>
              <a:t>Note:  	The following charts have been rebased on 			Diary Keepers in Eastern Cape Only.</a:t>
            </a:r>
          </a:p>
        </p:txBody>
      </p:sp>
      <p:sp>
        <p:nvSpPr>
          <p:cNvPr id="1127434" name="AutoShape 10"/>
          <p:cNvSpPr>
            <a:spLocks noChangeArrowheads="1"/>
          </p:cNvSpPr>
          <p:nvPr/>
        </p:nvSpPr>
        <p:spPr bwMode="auto">
          <a:xfrm>
            <a:off x="1293813" y="2184285"/>
            <a:ext cx="6289675" cy="1092315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Eastern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09800" y="6365875"/>
            <a:ext cx="2057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71120" y="1422399"/>
          <a:ext cx="8863647" cy="44900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7400"/>
                <a:gridCol w="841375"/>
              </a:tblGrid>
              <a:tr h="3903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39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0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Nzo Community Radio 	98.3/93.8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Bayfm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107.9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eKhephini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Emmanuel Haven FM 88.7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Forte Community Radio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7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Inkonjani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KHANYA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304800" y="37481"/>
            <a:ext cx="8513665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Eastern Cape - 1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Eastern Cape)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72200" y="99568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sp>
        <p:nvSpPr>
          <p:cNvPr id="5" name="Text Box 410"/>
          <p:cNvSpPr txBox="1">
            <a:spLocks noChangeArrowheads="1"/>
          </p:cNvSpPr>
          <p:nvPr/>
        </p:nvSpPr>
        <p:spPr bwMode="auto">
          <a:xfrm>
            <a:off x="2174875" y="6400800"/>
            <a:ext cx="2133600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      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+mn-cs"/>
                <a:sym typeface="Wingdings" pitchFamily="2" charset="2"/>
              </a:rPr>
              <a:t>Significantly up on Feb 11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  <a:sym typeface="Wingdings" pitchFamily="2" charset="2"/>
            </a:endParaRPr>
          </a:p>
        </p:txBody>
      </p:sp>
      <p:sp>
        <p:nvSpPr>
          <p:cNvPr id="317450" name="Rectangle 5"/>
          <p:cNvSpPr>
            <a:spLocks noChangeArrowheads="1"/>
          </p:cNvSpPr>
          <p:nvPr/>
        </p:nvSpPr>
        <p:spPr bwMode="auto">
          <a:xfrm>
            <a:off x="2214563" y="6326188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17451" name="Rectangle 15"/>
          <p:cNvSpPr>
            <a:spLocks noChangeArrowheads="1"/>
          </p:cNvSpPr>
          <p:nvPr/>
        </p:nvSpPr>
        <p:spPr bwMode="auto">
          <a:xfrm>
            <a:off x="7848600" y="2514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17452" name="Rectangle 16"/>
          <p:cNvSpPr>
            <a:spLocks noChangeArrowheads="1"/>
          </p:cNvSpPr>
          <p:nvPr/>
        </p:nvSpPr>
        <p:spPr bwMode="auto">
          <a:xfrm>
            <a:off x="7839075" y="501332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52400" y="1473200"/>
          <a:ext cx="8863647" cy="4419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7400"/>
                <a:gridCol w="841375"/>
              </a:tblGrid>
              <a:tr h="3935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0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Kingfisher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Kowie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99 Dot Zero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 FM 97.1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LUKHANJI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93.7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Nkqubela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	Station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Graaff-Reinet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Grahamstown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304800" y="76200"/>
            <a:ext cx="8513665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Eastern Cape - 2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Eastern Cape)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72200" y="103124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211138" y="1371600"/>
          <a:ext cx="8856662" cy="47952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84662"/>
                <a:gridCol w="228600"/>
                <a:gridCol w="990600"/>
                <a:gridCol w="228600"/>
                <a:gridCol w="1066800"/>
                <a:gridCol w="228600"/>
                <a:gridCol w="914400"/>
                <a:gridCol w="914400"/>
              </a:tblGrid>
              <a:tr h="31388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88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Unique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Rhodes Music Radio </a:t>
                      </a:r>
                      <a:b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(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RMR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89.7FM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Takalani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</a:t>
                      </a:r>
                      <a:b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(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TCR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fm) 98.2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Mhz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Unitra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</a:t>
                      </a:r>
                      <a:b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(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UCR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-FM)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6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Vukani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313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Community – Eastern Cape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1 489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304800" y="98441"/>
            <a:ext cx="8513665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Eastern Cape - 3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Eastern Cape)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172200" y="100226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 days</a:t>
            </a:r>
          </a:p>
        </p:txBody>
      </p:sp>
      <p:sp>
        <p:nvSpPr>
          <p:cNvPr id="321544" name="Rectangle 5"/>
          <p:cNvSpPr>
            <a:spLocks noChangeArrowheads="1"/>
          </p:cNvSpPr>
          <p:nvPr/>
        </p:nvSpPr>
        <p:spPr bwMode="auto">
          <a:xfrm>
            <a:off x="7805738" y="5732463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  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1545" name="Rectangle 11"/>
          <p:cNvSpPr>
            <a:spLocks noChangeArrowheads="1"/>
          </p:cNvSpPr>
          <p:nvPr/>
        </p:nvSpPr>
        <p:spPr bwMode="auto">
          <a:xfrm>
            <a:off x="1828800" y="6232525"/>
            <a:ext cx="1752600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Significantly up Feb 11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1546" name="Rectangle 7"/>
          <p:cNvSpPr>
            <a:spLocks noChangeArrowheads="1"/>
          </p:cNvSpPr>
          <p:nvPr/>
        </p:nvSpPr>
        <p:spPr bwMode="auto">
          <a:xfrm>
            <a:off x="1760538" y="61722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4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23586" name="Text Box 6"/>
          <p:cNvSpPr txBox="1">
            <a:spLocks noChangeArrowheads="1"/>
          </p:cNvSpPr>
          <p:nvPr/>
        </p:nvSpPr>
        <p:spPr bwMode="auto">
          <a:xfrm>
            <a:off x="657225" y="4254500"/>
            <a:ext cx="820896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55663" algn="l"/>
                <a:tab pos="1089025" algn="l"/>
              </a:tabLst>
            </a:pPr>
            <a:r>
              <a:rPr lang="en-US" sz="2400"/>
              <a:t>Note:  	The following charts have been rebased on 			Diary Keepers in North-West Only.</a:t>
            </a:r>
          </a:p>
        </p:txBody>
      </p:sp>
      <p:sp>
        <p:nvSpPr>
          <p:cNvPr id="1093642" name="AutoShape 10"/>
          <p:cNvSpPr>
            <a:spLocks noChangeArrowheads="1"/>
          </p:cNvSpPr>
          <p:nvPr/>
        </p:nvSpPr>
        <p:spPr bwMode="auto">
          <a:xfrm>
            <a:off x="1828800" y="2438400"/>
            <a:ext cx="5594350" cy="1077913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North-West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828800"/>
          <a:ext cx="8863647" cy="36237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8280"/>
                <a:gridCol w="1109345"/>
                <a:gridCol w="208280"/>
                <a:gridCol w="787400"/>
                <a:gridCol w="841375"/>
              </a:tblGrid>
              <a:tr h="3794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AGANANG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2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Bosveld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Stereo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107.5fm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Letlhabile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21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Lichvaal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Stereo-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92.6fm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Mafikeng Community Radio 96.7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465241" y="98441"/>
            <a:ext cx="8069159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North-West - 1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North-West)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172200" y="130706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706585"/>
          <a:ext cx="8863647" cy="37798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84662"/>
                <a:gridCol w="228600"/>
                <a:gridCol w="1066800"/>
                <a:gridCol w="228600"/>
                <a:gridCol w="1066800"/>
                <a:gridCol w="228600"/>
                <a:gridCol w="918210"/>
                <a:gridCol w="841375"/>
              </a:tblGrid>
              <a:tr h="4814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4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999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MORETELE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	106.6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8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NWU</a:t>
                      </a: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PUKfm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93.6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Mafisa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93.4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541441" y="98441"/>
            <a:ext cx="8069159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North-West - 2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North-West)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72200" y="115466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grpSp>
        <p:nvGrpSpPr>
          <p:cNvPr id="327688" name="Group 677"/>
          <p:cNvGrpSpPr>
            <a:grpSpLocks/>
          </p:cNvGrpSpPr>
          <p:nvPr/>
        </p:nvGrpSpPr>
        <p:grpSpPr bwMode="auto">
          <a:xfrm>
            <a:off x="76200" y="5921375"/>
            <a:ext cx="3697288" cy="519113"/>
            <a:chOff x="19" y="3630"/>
            <a:chExt cx="2329" cy="327"/>
          </a:xfrm>
        </p:grpSpPr>
        <p:sp>
          <p:nvSpPr>
            <p:cNvPr id="12" name="Rectangle 678"/>
            <p:cNvSpPr>
              <a:spLocks noChangeArrowheads="1"/>
            </p:cNvSpPr>
            <p:nvPr/>
          </p:nvSpPr>
          <p:spPr bwMode="auto">
            <a:xfrm>
              <a:off x="141" y="3657"/>
              <a:ext cx="2207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Large Urban data only</a:t>
              </a:r>
            </a:p>
          </p:txBody>
        </p:sp>
        <p:sp>
          <p:nvSpPr>
            <p:cNvPr id="13" name="Rectangle 679"/>
            <p:cNvSpPr>
              <a:spLocks noChangeArrowheads="1"/>
            </p:cNvSpPr>
            <p:nvPr/>
          </p:nvSpPr>
          <p:spPr bwMode="auto">
            <a:xfrm>
              <a:off x="19" y="3630"/>
              <a:ext cx="203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DADF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5" name="Rectangle 1015"/>
          <p:cNvSpPr>
            <a:spLocks noChangeArrowheads="1"/>
          </p:cNvSpPr>
          <p:nvPr/>
        </p:nvSpPr>
        <p:spPr bwMode="auto">
          <a:xfrm>
            <a:off x="1277938" y="3733800"/>
            <a:ext cx="322262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2" name="AutoShape 4"/>
          <p:cNvSpPr>
            <a:spLocks noChangeArrowheads="1"/>
          </p:cNvSpPr>
          <p:nvPr/>
        </p:nvSpPr>
        <p:spPr bwMode="auto">
          <a:xfrm>
            <a:off x="609600" y="61436"/>
            <a:ext cx="8001000" cy="115776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 Radio Listening by ¼ Hour on average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-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Mon-Fri</a:t>
            </a:r>
          </a:p>
        </p:txBody>
      </p:sp>
      <p:graphicFrame>
        <p:nvGraphicFramePr>
          <p:cNvPr id="16896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71488" y="1182688"/>
          <a:ext cx="8147050" cy="4870450"/>
        </p:xfrm>
        <a:graphic>
          <a:graphicData uri="http://schemas.openxmlformats.org/presentationml/2006/ole">
            <p:oleObj spid="_x0000_s168964" r:id="rId4" imgW="8151058" imgH="4871126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935187"/>
          <a:ext cx="8863647" cy="31702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84662"/>
                <a:gridCol w="228600"/>
                <a:gridCol w="1066800"/>
                <a:gridCol w="228600"/>
                <a:gridCol w="1066800"/>
                <a:gridCol w="228600"/>
                <a:gridCol w="918210"/>
                <a:gridCol w="841375"/>
              </a:tblGrid>
              <a:tr h="4274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2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29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 FM 102.9 MHZ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29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Vaaltar</a:t>
                      </a:r>
                      <a:r>
                        <a:rPr lang="en-US" sz="2400" b="1" dirty="0" smtClean="0"/>
                        <a:t> FM (</a:t>
                      </a:r>
                      <a:r>
                        <a:rPr lang="en-US" sz="2400" b="1" dirty="0" err="1" smtClean="0"/>
                        <a:t>VTR</a:t>
                      </a:r>
                      <a:r>
                        <a:rPr lang="en-US" sz="2400" b="1" dirty="0" smtClean="0"/>
                        <a:t> FM)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9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Village FM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93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Community – North-West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541441" y="250841"/>
            <a:ext cx="8069159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North-West - 3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North-West)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72200" y="137160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sp>
        <p:nvSpPr>
          <p:cNvPr id="8" name="Text Box 410"/>
          <p:cNvSpPr txBox="1">
            <a:spLocks noChangeArrowheads="1"/>
          </p:cNvSpPr>
          <p:nvPr/>
        </p:nvSpPr>
        <p:spPr bwMode="auto">
          <a:xfrm>
            <a:off x="3810000" y="5380038"/>
            <a:ext cx="213360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      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+mn-cs"/>
                <a:sym typeface="Wingdings" pitchFamily="2" charset="2"/>
              </a:rPr>
              <a:t>Significantly up on Feb 11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  <a:sym typeface="Wingdings" pitchFamily="2" charset="2"/>
            </a:endParaRPr>
          </a:p>
        </p:txBody>
      </p:sp>
      <p:sp>
        <p:nvSpPr>
          <p:cNvPr id="329737" name="Rectangle 8"/>
          <p:cNvSpPr>
            <a:spLocks noChangeArrowheads="1"/>
          </p:cNvSpPr>
          <p:nvPr/>
        </p:nvSpPr>
        <p:spPr bwMode="auto">
          <a:xfrm>
            <a:off x="3886200" y="531018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9738" name="Rectangle 10"/>
          <p:cNvSpPr>
            <a:spLocks noChangeArrowheads="1"/>
          </p:cNvSpPr>
          <p:nvPr/>
        </p:nvSpPr>
        <p:spPr bwMode="auto">
          <a:xfrm>
            <a:off x="7904163" y="465296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9739" name="Rectangle 13"/>
          <p:cNvSpPr>
            <a:spLocks noChangeArrowheads="1"/>
          </p:cNvSpPr>
          <p:nvPr/>
        </p:nvSpPr>
        <p:spPr bwMode="auto">
          <a:xfrm>
            <a:off x="7874000" y="360838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329740" name="Group 677"/>
          <p:cNvGrpSpPr>
            <a:grpSpLocks/>
          </p:cNvGrpSpPr>
          <p:nvPr/>
        </p:nvGrpSpPr>
        <p:grpSpPr bwMode="auto">
          <a:xfrm>
            <a:off x="76200" y="5845175"/>
            <a:ext cx="3697288" cy="519113"/>
            <a:chOff x="19" y="3630"/>
            <a:chExt cx="2329" cy="327"/>
          </a:xfrm>
        </p:grpSpPr>
        <p:sp>
          <p:nvSpPr>
            <p:cNvPr id="12" name="Rectangle 678"/>
            <p:cNvSpPr>
              <a:spLocks noChangeArrowheads="1"/>
            </p:cNvSpPr>
            <p:nvPr/>
          </p:nvSpPr>
          <p:spPr bwMode="auto">
            <a:xfrm>
              <a:off x="141" y="3657"/>
              <a:ext cx="2207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Large Urban data only</a:t>
              </a:r>
            </a:p>
          </p:txBody>
        </p:sp>
        <p:sp>
          <p:nvSpPr>
            <p:cNvPr id="13" name="Rectangle 679"/>
            <p:cNvSpPr>
              <a:spLocks noChangeArrowheads="1"/>
            </p:cNvSpPr>
            <p:nvPr/>
          </p:nvSpPr>
          <p:spPr bwMode="auto">
            <a:xfrm>
              <a:off x="19" y="3630"/>
              <a:ext cx="203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DADF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5" name="Rectangle 1015"/>
          <p:cNvSpPr>
            <a:spLocks noChangeArrowheads="1"/>
          </p:cNvSpPr>
          <p:nvPr/>
        </p:nvSpPr>
        <p:spPr bwMode="auto">
          <a:xfrm>
            <a:off x="1481138" y="4114800"/>
            <a:ext cx="363537" cy="523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8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31778" name="Text Box 6"/>
          <p:cNvSpPr txBox="1">
            <a:spLocks noChangeArrowheads="1"/>
          </p:cNvSpPr>
          <p:nvPr/>
        </p:nvSpPr>
        <p:spPr bwMode="auto">
          <a:xfrm>
            <a:off x="657225" y="4254500"/>
            <a:ext cx="820896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55663" algn="l"/>
                <a:tab pos="1089025" algn="l"/>
              </a:tabLst>
            </a:pPr>
            <a:r>
              <a:rPr lang="en-US" sz="2400"/>
              <a:t>Note:  	The following charts have been rebased on 			Diary Keepers in Mpumalanga Only.</a:t>
            </a:r>
          </a:p>
        </p:txBody>
      </p:sp>
      <p:sp>
        <p:nvSpPr>
          <p:cNvPr id="1097740" name="AutoShape 12"/>
          <p:cNvSpPr>
            <a:spLocks noChangeArrowheads="1"/>
          </p:cNvSpPr>
          <p:nvPr/>
        </p:nvSpPr>
        <p:spPr bwMode="auto">
          <a:xfrm>
            <a:off x="1793875" y="2400300"/>
            <a:ext cx="5927725" cy="1077913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Mpumalanga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228600" y="1744428"/>
          <a:ext cx="8860980" cy="38943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89933"/>
                <a:gridCol w="208280"/>
                <a:gridCol w="1086167"/>
                <a:gridCol w="228600"/>
                <a:gridCol w="1066800"/>
                <a:gridCol w="228600"/>
                <a:gridCol w="762000"/>
                <a:gridCol w="990600"/>
              </a:tblGrid>
              <a:tr h="3794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99.3 fm </a:t>
                      </a:r>
                      <a:r>
                        <a:rPr kumimoji="0" lang="en-ZA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Kosmos</a:t>
                      </a: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Stereo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2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Barberton Community Radio </a:t>
                      </a:r>
                      <a:b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(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BCR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104.1fm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EMALAHLENI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21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MIDDELBURG FM 89.7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2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Radio 107.3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465241" y="98441"/>
            <a:ext cx="8374474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Mpumalanga - 1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Mpumalanga)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172200" y="114300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grpSp>
        <p:nvGrpSpPr>
          <p:cNvPr id="333832" name="Group 677"/>
          <p:cNvGrpSpPr>
            <a:grpSpLocks/>
          </p:cNvGrpSpPr>
          <p:nvPr/>
        </p:nvGrpSpPr>
        <p:grpSpPr bwMode="auto">
          <a:xfrm>
            <a:off x="76200" y="5943600"/>
            <a:ext cx="3697288" cy="533400"/>
            <a:chOff x="19" y="3621"/>
            <a:chExt cx="2329" cy="336"/>
          </a:xfrm>
        </p:grpSpPr>
        <p:sp>
          <p:nvSpPr>
            <p:cNvPr id="6" name="Rectangle 678"/>
            <p:cNvSpPr>
              <a:spLocks noChangeArrowheads="1"/>
            </p:cNvSpPr>
            <p:nvPr/>
          </p:nvSpPr>
          <p:spPr bwMode="auto">
            <a:xfrm>
              <a:off x="141" y="3621"/>
              <a:ext cx="2207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Large Urban data only</a:t>
              </a:r>
            </a:p>
          </p:txBody>
        </p:sp>
        <p:sp>
          <p:nvSpPr>
            <p:cNvPr id="7" name="Rectangle 679"/>
            <p:cNvSpPr>
              <a:spLocks noChangeArrowheads="1"/>
            </p:cNvSpPr>
            <p:nvPr/>
          </p:nvSpPr>
          <p:spPr bwMode="auto">
            <a:xfrm>
              <a:off x="19" y="3630"/>
              <a:ext cx="203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DADF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8" name="Rectangle 1015"/>
          <p:cNvSpPr>
            <a:spLocks noChangeArrowheads="1"/>
          </p:cNvSpPr>
          <p:nvPr/>
        </p:nvSpPr>
        <p:spPr bwMode="auto">
          <a:xfrm>
            <a:off x="5362575" y="5124450"/>
            <a:ext cx="322263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600200"/>
          <a:ext cx="8863647" cy="40902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7400"/>
                <a:gridCol w="841375"/>
              </a:tblGrid>
              <a:tr h="3399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9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01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KANGALA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	SERVICES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76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Kriel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 Radio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7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Mash FM Stereo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7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Moutse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46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ALPHA 97.8 FM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32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BUSHBUCKRIDGE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465241" y="98441"/>
            <a:ext cx="8374474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Mpumalanga - 2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Mpumalanga)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172200" y="114300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grpSp>
        <p:nvGrpSpPr>
          <p:cNvPr id="335880" name="Group 677"/>
          <p:cNvGrpSpPr>
            <a:grpSpLocks/>
          </p:cNvGrpSpPr>
          <p:nvPr/>
        </p:nvGrpSpPr>
        <p:grpSpPr bwMode="auto">
          <a:xfrm>
            <a:off x="76200" y="5845175"/>
            <a:ext cx="3697288" cy="519113"/>
            <a:chOff x="19" y="3630"/>
            <a:chExt cx="2329" cy="327"/>
          </a:xfrm>
        </p:grpSpPr>
        <p:sp>
          <p:nvSpPr>
            <p:cNvPr id="7" name="Rectangle 678"/>
            <p:cNvSpPr>
              <a:spLocks noChangeArrowheads="1"/>
            </p:cNvSpPr>
            <p:nvPr/>
          </p:nvSpPr>
          <p:spPr bwMode="auto">
            <a:xfrm>
              <a:off x="141" y="3657"/>
              <a:ext cx="2207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Large Urban data only</a:t>
              </a:r>
            </a:p>
          </p:txBody>
        </p:sp>
        <p:sp>
          <p:nvSpPr>
            <p:cNvPr id="9" name="Rectangle 679"/>
            <p:cNvSpPr>
              <a:spLocks noChangeArrowheads="1"/>
            </p:cNvSpPr>
            <p:nvPr/>
          </p:nvSpPr>
          <p:spPr bwMode="auto">
            <a:xfrm>
              <a:off x="19" y="3630"/>
              <a:ext cx="203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DADF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0" name="Rectangle 1015"/>
          <p:cNvSpPr>
            <a:spLocks noChangeArrowheads="1"/>
          </p:cNvSpPr>
          <p:nvPr/>
        </p:nvSpPr>
        <p:spPr bwMode="auto">
          <a:xfrm>
            <a:off x="2192338" y="3733800"/>
            <a:ext cx="322262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52400" y="1600201"/>
          <a:ext cx="8976676" cy="44320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84662"/>
                <a:gridCol w="228600"/>
                <a:gridCol w="1086167"/>
                <a:gridCol w="228600"/>
                <a:gridCol w="1084262"/>
                <a:gridCol w="228600"/>
                <a:gridCol w="994410"/>
                <a:gridCol w="841375"/>
              </a:tblGrid>
              <a:tr h="42318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7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9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Ermelo 104 FM Stereo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9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Kragbron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93.1fm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Stereo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89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Laeveld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100.5FM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Stereo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5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Secunda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6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Standerton Info Radio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5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Community - Mpumalanga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465241" y="98441"/>
            <a:ext cx="8374474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Mpumalanga - 3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Mpumalanga)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72200" y="115466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01829" name="Rectangle 5"/>
          <p:cNvSpPr>
            <a:spLocks noChangeArrowheads="1"/>
          </p:cNvSpPr>
          <p:nvPr/>
        </p:nvSpPr>
        <p:spPr bwMode="auto">
          <a:xfrm>
            <a:off x="323850" y="2452688"/>
            <a:ext cx="840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6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39971" name="Text Box 6"/>
          <p:cNvSpPr txBox="1">
            <a:spLocks noChangeArrowheads="1"/>
          </p:cNvSpPr>
          <p:nvPr/>
        </p:nvSpPr>
        <p:spPr bwMode="auto">
          <a:xfrm>
            <a:off x="657225" y="4254500"/>
            <a:ext cx="820896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55663" algn="l"/>
                <a:tab pos="1089025" algn="l"/>
              </a:tabLst>
            </a:pPr>
            <a:r>
              <a:rPr lang="en-US" sz="2400"/>
              <a:t>Note:  	The following charts have been rebased on 			Diary Keepers in Limpopo Only.</a:t>
            </a:r>
          </a:p>
        </p:txBody>
      </p:sp>
      <p:sp>
        <p:nvSpPr>
          <p:cNvPr id="1101833" name="AutoShape 9"/>
          <p:cNvSpPr>
            <a:spLocks noChangeArrowheads="1"/>
          </p:cNvSpPr>
          <p:nvPr/>
        </p:nvSpPr>
        <p:spPr bwMode="auto">
          <a:xfrm>
            <a:off x="1965325" y="2400300"/>
            <a:ext cx="5029200" cy="1077913"/>
          </a:xfrm>
          <a:prstGeom prst="roundRect">
            <a:avLst>
              <a:gd name="adj" fmla="val 1859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Limpopo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447800"/>
          <a:ext cx="8863647" cy="46024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7400"/>
                <a:gridCol w="841375"/>
              </a:tblGrid>
              <a:tr h="3933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91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284163" algn="l"/>
                        </a:tabLst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Botlokwa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	Station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Lebowakgomo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Community Radio </a:t>
                      </a: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(GLFM 89.8 MHz)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3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284163" algn="l"/>
                        </a:tabLst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Tzaneen Community 	Radio (</a:t>
                      </a:r>
                      <a:r>
                        <a:rPr kumimoji="0" lang="en-ZA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GTFM</a:t>
                      </a: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104.8)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3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Makhado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107.3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284163" algn="l"/>
                        </a:tabLst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MOHODI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</a:t>
                      </a:r>
                      <a:b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98.8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811924" y="22241"/>
            <a:ext cx="7570076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Limpopo - 1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Limpopo)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72200" y="99060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34938" y="1514071"/>
          <a:ext cx="8863647" cy="4328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7400"/>
                <a:gridCol w="841375"/>
              </a:tblGrid>
              <a:tr h="393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9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MOKOPANE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100.0 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Mhz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Moletsi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	Station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Musina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 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PHALABORWA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	RADIO STATION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Turf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SEKGOSESE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811924" y="55880"/>
            <a:ext cx="7570076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Limpopo - 2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Limpopo)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72200" y="103274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sp>
        <p:nvSpPr>
          <p:cNvPr id="344072" name="Rectangle 7"/>
          <p:cNvSpPr>
            <a:spLocks noChangeArrowheads="1"/>
          </p:cNvSpPr>
          <p:nvPr/>
        </p:nvSpPr>
        <p:spPr bwMode="auto">
          <a:xfrm>
            <a:off x="7883525" y="542131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4073" name="Rectangle 16"/>
          <p:cNvSpPr>
            <a:spLocks noChangeArrowheads="1"/>
          </p:cNvSpPr>
          <p:nvPr/>
        </p:nvSpPr>
        <p:spPr bwMode="auto">
          <a:xfrm>
            <a:off x="3581400" y="577215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10"/>
          <p:cNvSpPr txBox="1">
            <a:spLocks noChangeArrowheads="1"/>
          </p:cNvSpPr>
          <p:nvPr/>
        </p:nvSpPr>
        <p:spPr bwMode="auto">
          <a:xfrm>
            <a:off x="3525838" y="5848350"/>
            <a:ext cx="213360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      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+mn-cs"/>
                <a:sym typeface="Wingdings" pitchFamily="2" charset="2"/>
              </a:rPr>
              <a:t>Significantly up on Feb 11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52400" y="1524000"/>
          <a:ext cx="8863647" cy="40944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7400"/>
                <a:gridCol w="841375"/>
              </a:tblGrid>
              <a:tr h="4883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46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014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SEKHUKHUNE COMMUNITY 	RADIO (SK FM)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>
                          <a:tab pos="625475" algn="r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014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Tubatse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Progressive Community 	Radio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014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UNIVEN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 </a:t>
                      </a:r>
                      <a:b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99.8 FM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811924" y="60960"/>
            <a:ext cx="7570076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Limpopo - 3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Limpopo)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72200" y="1056640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sp>
        <p:nvSpPr>
          <p:cNvPr id="13" name="Text Box 410"/>
          <p:cNvSpPr txBox="1">
            <a:spLocks noChangeArrowheads="1"/>
          </p:cNvSpPr>
          <p:nvPr/>
        </p:nvSpPr>
        <p:spPr bwMode="auto">
          <a:xfrm>
            <a:off x="3886200" y="5638800"/>
            <a:ext cx="2133600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      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+mn-cs"/>
                <a:sym typeface="Wingdings" pitchFamily="2" charset="2"/>
              </a:rPr>
              <a:t>Significantly up on Feb 11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  <a:sym typeface="Wingdings" pitchFamily="2" charset="2"/>
            </a:endParaRPr>
          </a:p>
        </p:txBody>
      </p:sp>
      <p:sp>
        <p:nvSpPr>
          <p:cNvPr id="346121" name="Rectangle 13"/>
          <p:cNvSpPr>
            <a:spLocks noChangeArrowheads="1"/>
          </p:cNvSpPr>
          <p:nvPr/>
        </p:nvSpPr>
        <p:spPr bwMode="auto">
          <a:xfrm>
            <a:off x="3946525" y="556895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6122" name="Rectangle 15"/>
          <p:cNvSpPr>
            <a:spLocks noChangeArrowheads="1"/>
          </p:cNvSpPr>
          <p:nvPr/>
        </p:nvSpPr>
        <p:spPr bwMode="auto">
          <a:xfrm>
            <a:off x="7902575" y="2887663"/>
            <a:ext cx="30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+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48600" y="4872038"/>
            <a:ext cx="381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  <a:sym typeface="Wingdings" pitchFamily="2" charset="2"/>
              </a:rPr>
              <a:t>-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Text Box 410"/>
          <p:cNvSpPr txBox="1">
            <a:spLocks noChangeArrowheads="1"/>
          </p:cNvSpPr>
          <p:nvPr/>
        </p:nvSpPr>
        <p:spPr bwMode="auto">
          <a:xfrm>
            <a:off x="4119563" y="5862638"/>
            <a:ext cx="213360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Significantly down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on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Feb 11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90963" y="5710238"/>
            <a:ext cx="381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  <a:sym typeface="Wingdings" pitchFamily="2" charset="2"/>
              </a:rPr>
              <a:t> -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9144" name="Group 1384"/>
          <p:cNvGraphicFramePr>
            <a:graphicFrameLocks noGrp="1"/>
          </p:cNvGraphicFramePr>
          <p:nvPr/>
        </p:nvGraphicFramePr>
        <p:xfrm>
          <a:off x="152400" y="1676400"/>
          <a:ext cx="8863647" cy="38658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02137"/>
                <a:gridCol w="208280"/>
                <a:gridCol w="1098550"/>
                <a:gridCol w="209550"/>
                <a:gridCol w="1108075"/>
                <a:gridCol w="208280"/>
                <a:gridCol w="787400"/>
                <a:gridCol w="841375"/>
              </a:tblGrid>
              <a:tr h="5912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Dec-11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Feb-12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2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‘000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227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Waterberg Stereo (</a:t>
                      </a:r>
                      <a:r>
                        <a:rPr kumimoji="0" lang="en-US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Thaba</a:t>
                      </a: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Stereo 	104.9 FM) 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82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ZEBEDIELA</a:t>
                      </a: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RADIO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82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Community - Limpopo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  <a:endParaRPr kumimoji="0" 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</a:t>
                      </a:r>
                      <a:endParaRPr kumimoji="0" lang="en-US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9131" name="AutoShape 1371"/>
          <p:cNvSpPr>
            <a:spLocks noChangeArrowheads="1"/>
          </p:cNvSpPr>
          <p:nvPr/>
        </p:nvSpPr>
        <p:spPr bwMode="auto">
          <a:xfrm>
            <a:off x="811924" y="174641"/>
            <a:ext cx="7570076" cy="89215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Radio Stations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Limpopo - 4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(Based on Diary Keepers in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Limpopo)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72200" y="1230868"/>
            <a:ext cx="1981200" cy="369332"/>
          </a:xfrm>
          <a:prstGeom prst="rect">
            <a:avLst/>
          </a:prstGeom>
          <a:solidFill>
            <a:srgbClr val="4F81B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59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7 days</a:t>
            </a:r>
          </a:p>
        </p:txBody>
      </p:sp>
      <p:grpSp>
        <p:nvGrpSpPr>
          <p:cNvPr id="348168" name="Group 677"/>
          <p:cNvGrpSpPr>
            <a:grpSpLocks/>
          </p:cNvGrpSpPr>
          <p:nvPr/>
        </p:nvGrpSpPr>
        <p:grpSpPr bwMode="auto">
          <a:xfrm>
            <a:off x="76200" y="5942013"/>
            <a:ext cx="3697288" cy="519112"/>
            <a:chOff x="19" y="3630"/>
            <a:chExt cx="2329" cy="327"/>
          </a:xfrm>
        </p:grpSpPr>
        <p:sp>
          <p:nvSpPr>
            <p:cNvPr id="21" name="Rectangle 678"/>
            <p:cNvSpPr>
              <a:spLocks noChangeArrowheads="1"/>
            </p:cNvSpPr>
            <p:nvPr/>
          </p:nvSpPr>
          <p:spPr bwMode="auto">
            <a:xfrm>
              <a:off x="141" y="3657"/>
              <a:ext cx="2207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Large Urban data only</a:t>
              </a:r>
            </a:p>
          </p:txBody>
        </p:sp>
        <p:sp>
          <p:nvSpPr>
            <p:cNvPr id="22" name="Rectangle 679"/>
            <p:cNvSpPr>
              <a:spLocks noChangeArrowheads="1"/>
            </p:cNvSpPr>
            <p:nvPr/>
          </p:nvSpPr>
          <p:spPr bwMode="auto">
            <a:xfrm>
              <a:off x="19" y="3630"/>
              <a:ext cx="203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prstShdw prst="shdw17" dist="965534" dir="14078252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DADF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23" name="Rectangle 1015"/>
          <p:cNvSpPr>
            <a:spLocks noChangeArrowheads="1"/>
          </p:cNvSpPr>
          <p:nvPr/>
        </p:nvSpPr>
        <p:spPr bwMode="auto">
          <a:xfrm>
            <a:off x="5392738" y="4246563"/>
            <a:ext cx="322262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  <p:sp>
        <p:nvSpPr>
          <p:cNvPr id="9" name="Rectangle 1015"/>
          <p:cNvSpPr>
            <a:spLocks noChangeArrowheads="1"/>
          </p:cNvSpPr>
          <p:nvPr/>
        </p:nvSpPr>
        <p:spPr bwMode="auto">
          <a:xfrm>
            <a:off x="6705600" y="3276600"/>
            <a:ext cx="322263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  <p:sp>
        <p:nvSpPr>
          <p:cNvPr id="10" name="Rectangle 1015"/>
          <p:cNvSpPr>
            <a:spLocks noChangeArrowheads="1"/>
          </p:cNvSpPr>
          <p:nvPr/>
        </p:nvSpPr>
        <p:spPr bwMode="auto">
          <a:xfrm>
            <a:off x="7848600" y="3290888"/>
            <a:ext cx="322263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965534" dir="14078252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ARF SAM">
  <a:themeElements>
    <a:clrScheme name="Custom 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0099FF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18398</TotalTime>
  <Words>2412</Words>
  <Application>Microsoft Office PowerPoint</Application>
  <PresentationFormat>On-screen Show (4:3)</PresentationFormat>
  <Paragraphs>1216</Paragraphs>
  <Slides>105</Slides>
  <Notes>97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105</vt:i4>
      </vt:variant>
    </vt:vector>
  </HeadingPairs>
  <TitlesOfParts>
    <vt:vector size="117" baseType="lpstr">
      <vt:lpstr>Calibri</vt:lpstr>
      <vt:lpstr>Arial</vt:lpstr>
      <vt:lpstr>Times</vt:lpstr>
      <vt:lpstr>Symbol</vt:lpstr>
      <vt:lpstr>Times New Roman</vt:lpstr>
      <vt:lpstr>Wingdings</vt:lpstr>
      <vt:lpstr>Arial Unicode MS</vt:lpstr>
      <vt:lpstr>SAARF SAM</vt:lpstr>
      <vt:lpstr>SAARF SAM</vt:lpstr>
      <vt:lpstr>SAARF SAM</vt:lpstr>
      <vt:lpstr>Worksheet</vt:lpstr>
      <vt:lpstr>Microsoft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</vt:vector>
  </TitlesOfParts>
  <Company>Nielsen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grammarsa01</dc:creator>
  <cp:lastModifiedBy>EVAN</cp:lastModifiedBy>
  <cp:revision>2796</cp:revision>
  <dcterms:created xsi:type="dcterms:W3CDTF">2010-09-29T07:45:09Z</dcterms:created>
  <dcterms:modified xsi:type="dcterms:W3CDTF">2012-02-13T07:50:14Z</dcterms:modified>
</cp:coreProperties>
</file>